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0715001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345981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" Target="slide1.xml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12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0.w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 5"/>
          <p:cNvSpPr/>
          <p:nvPr/>
        </p:nvSpPr>
        <p:spPr>
          <a:xfrm>
            <a:off x="3900488" y="147638"/>
            <a:ext cx="1365250" cy="1230312"/>
          </a:xfrm>
          <a:custGeom>
            <a:avLst/>
            <a:gdLst/>
            <a:ahLst/>
            <a:cxnLst>
              <a:cxn ang="0">
                <a:pos x="1071417" y="1164618"/>
              </a:cxn>
              <a:cxn ang="0">
                <a:pos x="1023599" y="1212410"/>
              </a:cxn>
              <a:cxn ang="0">
                <a:pos x="955359" y="1230018"/>
              </a:cxn>
              <a:cxn ang="0">
                <a:pos x="406451" y="1230018"/>
              </a:cxn>
              <a:cxn ang="0">
                <a:pos x="341199" y="1212410"/>
              </a:cxn>
              <a:cxn ang="0">
                <a:pos x="293381" y="1164115"/>
              </a:cxn>
              <a:cxn ang="0">
                <a:pos x="17931" y="682169"/>
              </a:cxn>
              <a:cxn ang="0">
                <a:pos x="0" y="615260"/>
              </a:cxn>
              <a:cxn ang="0">
                <a:pos x="17931" y="547848"/>
              </a:cxn>
              <a:cxn ang="0">
                <a:pos x="292385" y="67915"/>
              </a:cxn>
              <a:cxn ang="0">
                <a:pos x="341199" y="18613"/>
              </a:cxn>
              <a:cxn ang="0">
                <a:pos x="403462" y="503"/>
              </a:cxn>
              <a:cxn ang="0">
                <a:pos x="954363" y="503"/>
              </a:cxn>
              <a:cxn ang="0">
                <a:pos x="1023599" y="18613"/>
              </a:cxn>
              <a:cxn ang="0">
                <a:pos x="1071417" y="66405"/>
              </a:cxn>
              <a:cxn ang="0">
                <a:pos x="1345871" y="546339"/>
              </a:cxn>
              <a:cxn ang="0">
                <a:pos x="1364799" y="615260"/>
              </a:cxn>
              <a:cxn ang="0">
                <a:pos x="1345373" y="684684"/>
              </a:cxn>
              <a:cxn ang="0">
                <a:pos x="1071417" y="1164618"/>
              </a:cxn>
            </a:cxnLst>
            <a:rect l="0" t="0" r="0" b="0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>
            <a:off x="4335745" y="465255"/>
            <a:ext cx="659199" cy="598204"/>
            <a:chOff x="4603750" y="4427538"/>
            <a:chExt cx="446088" cy="404812"/>
          </a:xfrm>
          <a:solidFill>
            <a:schemeClr val="accent2"/>
          </a:solidFill>
        </p:grpSpPr>
        <p:sp>
          <p:nvSpPr>
            <p:cNvPr id="68" name="Freeform 49"/>
            <p:cNvSpPr>
              <a:spLocks noEditPoints="1"/>
            </p:cNvSpPr>
            <p:nvPr/>
          </p:nvSpPr>
          <p:spPr bwMode="auto">
            <a:xfrm>
              <a:off x="4603750" y="4427538"/>
              <a:ext cx="338138" cy="404812"/>
            </a:xfrm>
            <a:custGeom>
              <a:avLst/>
              <a:gdLst>
                <a:gd name="T0" fmla="*/ 86 w 90"/>
                <a:gd name="T1" fmla="*/ 95 h 108"/>
                <a:gd name="T2" fmla="*/ 78 w 90"/>
                <a:gd name="T3" fmla="*/ 104 h 108"/>
                <a:gd name="T4" fmla="*/ 21 w 90"/>
                <a:gd name="T5" fmla="*/ 104 h 108"/>
                <a:gd name="T6" fmla="*/ 12 w 90"/>
                <a:gd name="T7" fmla="*/ 95 h 108"/>
                <a:gd name="T8" fmla="*/ 12 w 90"/>
                <a:gd name="T9" fmla="*/ 12 h 108"/>
                <a:gd name="T10" fmla="*/ 21 w 90"/>
                <a:gd name="T11" fmla="*/ 4 h 108"/>
                <a:gd name="T12" fmla="*/ 78 w 90"/>
                <a:gd name="T13" fmla="*/ 4 h 108"/>
                <a:gd name="T14" fmla="*/ 86 w 90"/>
                <a:gd name="T15" fmla="*/ 12 h 108"/>
                <a:gd name="T16" fmla="*/ 86 w 90"/>
                <a:gd name="T17" fmla="*/ 31 h 108"/>
                <a:gd name="T18" fmla="*/ 90 w 90"/>
                <a:gd name="T19" fmla="*/ 27 h 108"/>
                <a:gd name="T20" fmla="*/ 90 w 90"/>
                <a:gd name="T21" fmla="*/ 12 h 108"/>
                <a:gd name="T22" fmla="*/ 78 w 90"/>
                <a:gd name="T23" fmla="*/ 0 h 108"/>
                <a:gd name="T24" fmla="*/ 21 w 90"/>
                <a:gd name="T25" fmla="*/ 0 h 108"/>
                <a:gd name="T26" fmla="*/ 11 w 90"/>
                <a:gd name="T27" fmla="*/ 4 h 108"/>
                <a:gd name="T28" fmla="*/ 0 w 90"/>
                <a:gd name="T29" fmla="*/ 16 h 108"/>
                <a:gd name="T30" fmla="*/ 0 w 90"/>
                <a:gd name="T31" fmla="*/ 93 h 108"/>
                <a:gd name="T32" fmla="*/ 12 w 90"/>
                <a:gd name="T33" fmla="*/ 104 h 108"/>
                <a:gd name="T34" fmla="*/ 21 w 90"/>
                <a:gd name="T35" fmla="*/ 108 h 108"/>
                <a:gd name="T36" fmla="*/ 78 w 90"/>
                <a:gd name="T37" fmla="*/ 108 h 108"/>
                <a:gd name="T38" fmla="*/ 90 w 90"/>
                <a:gd name="T39" fmla="*/ 95 h 108"/>
                <a:gd name="T40" fmla="*/ 90 w 90"/>
                <a:gd name="T41" fmla="*/ 66 h 108"/>
                <a:gd name="T42" fmla="*/ 86 w 90"/>
                <a:gd name="T43" fmla="*/ 70 h 108"/>
                <a:gd name="T44" fmla="*/ 86 w 90"/>
                <a:gd name="T45" fmla="*/ 95 h 108"/>
                <a:gd name="T46" fmla="*/ 4 w 90"/>
                <a:gd name="T47" fmla="*/ 93 h 108"/>
                <a:gd name="T48" fmla="*/ 4 w 90"/>
                <a:gd name="T49" fmla="*/ 16 h 108"/>
                <a:gd name="T50" fmla="*/ 9 w 90"/>
                <a:gd name="T51" fmla="*/ 9 h 108"/>
                <a:gd name="T52" fmla="*/ 8 w 90"/>
                <a:gd name="T53" fmla="*/ 12 h 108"/>
                <a:gd name="T54" fmla="*/ 8 w 90"/>
                <a:gd name="T55" fmla="*/ 95 h 108"/>
                <a:gd name="T56" fmla="*/ 9 w 90"/>
                <a:gd name="T57" fmla="*/ 100 h 108"/>
                <a:gd name="T58" fmla="*/ 4 w 90"/>
                <a:gd name="T59" fmla="*/ 9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0" h="108">
                  <a:moveTo>
                    <a:pt x="86" y="95"/>
                  </a:moveTo>
                  <a:cubicBezTo>
                    <a:pt x="86" y="100"/>
                    <a:pt x="82" y="104"/>
                    <a:pt x="78" y="104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16" y="104"/>
                    <a:pt x="12" y="100"/>
                    <a:pt x="12" y="95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8"/>
                    <a:pt x="16" y="4"/>
                    <a:pt x="21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82" y="4"/>
                    <a:pt x="86" y="8"/>
                    <a:pt x="86" y="12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0" y="5"/>
                    <a:pt x="85" y="0"/>
                    <a:pt x="7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3" y="2"/>
                    <a:pt x="11" y="4"/>
                  </a:cubicBezTo>
                  <a:cubicBezTo>
                    <a:pt x="5" y="5"/>
                    <a:pt x="0" y="10"/>
                    <a:pt x="0" y="16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9"/>
                    <a:pt x="5" y="104"/>
                    <a:pt x="12" y="104"/>
                  </a:cubicBezTo>
                  <a:cubicBezTo>
                    <a:pt x="14" y="107"/>
                    <a:pt x="17" y="108"/>
                    <a:pt x="21" y="108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85" y="108"/>
                    <a:pt x="90" y="102"/>
                    <a:pt x="90" y="95"/>
                  </a:cubicBezTo>
                  <a:cubicBezTo>
                    <a:pt x="90" y="66"/>
                    <a:pt x="90" y="66"/>
                    <a:pt x="90" y="66"/>
                  </a:cubicBezTo>
                  <a:cubicBezTo>
                    <a:pt x="86" y="70"/>
                    <a:pt x="86" y="70"/>
                    <a:pt x="86" y="70"/>
                  </a:cubicBezTo>
                  <a:lnTo>
                    <a:pt x="86" y="95"/>
                  </a:lnTo>
                  <a:close/>
                  <a:moveTo>
                    <a:pt x="4" y="93"/>
                  </a:moveTo>
                  <a:cubicBezTo>
                    <a:pt x="4" y="16"/>
                    <a:pt x="4" y="16"/>
                    <a:pt x="4" y="16"/>
                  </a:cubicBezTo>
                  <a:cubicBezTo>
                    <a:pt x="4" y="13"/>
                    <a:pt x="6" y="10"/>
                    <a:pt x="9" y="9"/>
                  </a:cubicBezTo>
                  <a:cubicBezTo>
                    <a:pt x="8" y="10"/>
                    <a:pt x="8" y="11"/>
                    <a:pt x="8" y="12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8" y="97"/>
                    <a:pt x="8" y="98"/>
                    <a:pt x="9" y="100"/>
                  </a:cubicBezTo>
                  <a:cubicBezTo>
                    <a:pt x="6" y="98"/>
                    <a:pt x="4" y="96"/>
                    <a:pt x="4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69" name="Rectangle 50"/>
            <p:cNvSpPr>
              <a:spLocks noChangeArrowheads="1"/>
            </p:cNvSpPr>
            <p:nvPr/>
          </p:nvSpPr>
          <p:spPr bwMode="auto">
            <a:xfrm>
              <a:off x="4683125" y="4513263"/>
              <a:ext cx="212725" cy="79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0" name="Rectangle 51"/>
            <p:cNvSpPr>
              <a:spLocks noChangeArrowheads="1"/>
            </p:cNvSpPr>
            <p:nvPr/>
          </p:nvSpPr>
          <p:spPr bwMode="auto">
            <a:xfrm>
              <a:off x="4683125" y="4573588"/>
              <a:ext cx="212725" cy="79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2" name="Freeform 52"/>
            <p:cNvSpPr/>
            <p:nvPr/>
          </p:nvSpPr>
          <p:spPr bwMode="auto">
            <a:xfrm>
              <a:off x="4683125" y="4633913"/>
              <a:ext cx="152400" cy="11112"/>
            </a:xfrm>
            <a:custGeom>
              <a:avLst/>
              <a:gdLst>
                <a:gd name="T0" fmla="*/ 0 w 96"/>
                <a:gd name="T1" fmla="*/ 7 h 7"/>
                <a:gd name="T2" fmla="*/ 92 w 96"/>
                <a:gd name="T3" fmla="*/ 7 h 7"/>
                <a:gd name="T4" fmla="*/ 96 w 96"/>
                <a:gd name="T5" fmla="*/ 0 h 7"/>
                <a:gd name="T6" fmla="*/ 0 w 96"/>
                <a:gd name="T7" fmla="*/ 0 h 7"/>
                <a:gd name="T8" fmla="*/ 0 w 96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7">
                  <a:moveTo>
                    <a:pt x="0" y="7"/>
                  </a:moveTo>
                  <a:lnTo>
                    <a:pt x="92" y="7"/>
                  </a:lnTo>
                  <a:lnTo>
                    <a:pt x="96" y="0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3" name="Freeform 53"/>
            <p:cNvSpPr/>
            <p:nvPr/>
          </p:nvSpPr>
          <p:spPr bwMode="auto">
            <a:xfrm>
              <a:off x="4683125" y="4694238"/>
              <a:ext cx="119063" cy="11112"/>
            </a:xfrm>
            <a:custGeom>
              <a:avLst/>
              <a:gdLst>
                <a:gd name="T0" fmla="*/ 0 w 75"/>
                <a:gd name="T1" fmla="*/ 7 h 7"/>
                <a:gd name="T2" fmla="*/ 75 w 75"/>
                <a:gd name="T3" fmla="*/ 7 h 7"/>
                <a:gd name="T4" fmla="*/ 75 w 75"/>
                <a:gd name="T5" fmla="*/ 2 h 7"/>
                <a:gd name="T6" fmla="*/ 75 w 75"/>
                <a:gd name="T7" fmla="*/ 0 h 7"/>
                <a:gd name="T8" fmla="*/ 0 w 75"/>
                <a:gd name="T9" fmla="*/ 0 h 7"/>
                <a:gd name="T10" fmla="*/ 0 w 75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7">
                  <a:moveTo>
                    <a:pt x="0" y="7"/>
                  </a:moveTo>
                  <a:lnTo>
                    <a:pt x="75" y="7"/>
                  </a:lnTo>
                  <a:lnTo>
                    <a:pt x="75" y="2"/>
                  </a:lnTo>
                  <a:lnTo>
                    <a:pt x="75" y="0"/>
                  </a:lnTo>
                  <a:lnTo>
                    <a:pt x="0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4" name="Rectangle 54"/>
            <p:cNvSpPr>
              <a:spLocks noChangeArrowheads="1"/>
            </p:cNvSpPr>
            <p:nvPr/>
          </p:nvSpPr>
          <p:spPr bwMode="auto">
            <a:xfrm>
              <a:off x="4683125" y="4757738"/>
              <a:ext cx="212725" cy="79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5" name="Freeform 55"/>
            <p:cNvSpPr/>
            <p:nvPr/>
          </p:nvSpPr>
          <p:spPr bwMode="auto">
            <a:xfrm>
              <a:off x="4810125" y="4667250"/>
              <a:ext cx="66675" cy="68262"/>
            </a:xfrm>
            <a:custGeom>
              <a:avLst/>
              <a:gdLst>
                <a:gd name="T0" fmla="*/ 9 w 42"/>
                <a:gd name="T1" fmla="*/ 0 h 43"/>
                <a:gd name="T2" fmla="*/ 5 w 42"/>
                <a:gd name="T3" fmla="*/ 22 h 43"/>
                <a:gd name="T4" fmla="*/ 0 w 42"/>
                <a:gd name="T5" fmla="*/ 43 h 43"/>
                <a:gd name="T6" fmla="*/ 21 w 42"/>
                <a:gd name="T7" fmla="*/ 38 h 43"/>
                <a:gd name="T8" fmla="*/ 42 w 42"/>
                <a:gd name="T9" fmla="*/ 33 h 43"/>
                <a:gd name="T10" fmla="*/ 26 w 42"/>
                <a:gd name="T11" fmla="*/ 17 h 43"/>
                <a:gd name="T12" fmla="*/ 9 w 42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3">
                  <a:moveTo>
                    <a:pt x="9" y="0"/>
                  </a:moveTo>
                  <a:lnTo>
                    <a:pt x="5" y="22"/>
                  </a:lnTo>
                  <a:lnTo>
                    <a:pt x="0" y="43"/>
                  </a:lnTo>
                  <a:lnTo>
                    <a:pt x="21" y="38"/>
                  </a:lnTo>
                  <a:lnTo>
                    <a:pt x="42" y="33"/>
                  </a:lnTo>
                  <a:lnTo>
                    <a:pt x="26" y="17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6" name="Freeform 56"/>
            <p:cNvSpPr/>
            <p:nvPr/>
          </p:nvSpPr>
          <p:spPr bwMode="auto">
            <a:xfrm>
              <a:off x="4832350" y="4543425"/>
              <a:ext cx="123825" cy="123825"/>
            </a:xfrm>
            <a:custGeom>
              <a:avLst/>
              <a:gdLst>
                <a:gd name="T0" fmla="*/ 0 w 78"/>
                <a:gd name="T1" fmla="*/ 74 h 78"/>
                <a:gd name="T2" fmla="*/ 5 w 78"/>
                <a:gd name="T3" fmla="*/ 78 h 78"/>
                <a:gd name="T4" fmla="*/ 78 w 78"/>
                <a:gd name="T5" fmla="*/ 5 h 78"/>
                <a:gd name="T6" fmla="*/ 73 w 78"/>
                <a:gd name="T7" fmla="*/ 0 h 78"/>
                <a:gd name="T8" fmla="*/ 0 w 78"/>
                <a:gd name="T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8">
                  <a:moveTo>
                    <a:pt x="0" y="74"/>
                  </a:moveTo>
                  <a:lnTo>
                    <a:pt x="5" y="78"/>
                  </a:lnTo>
                  <a:lnTo>
                    <a:pt x="78" y="5"/>
                  </a:lnTo>
                  <a:lnTo>
                    <a:pt x="73" y="0"/>
                  </a:lnTo>
                  <a:lnTo>
                    <a:pt x="0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7" name="Freeform 57"/>
            <p:cNvSpPr/>
            <p:nvPr/>
          </p:nvSpPr>
          <p:spPr bwMode="auto">
            <a:xfrm>
              <a:off x="4876800" y="4589463"/>
              <a:ext cx="123825" cy="123825"/>
            </a:xfrm>
            <a:custGeom>
              <a:avLst/>
              <a:gdLst>
                <a:gd name="T0" fmla="*/ 0 w 78"/>
                <a:gd name="T1" fmla="*/ 73 h 78"/>
                <a:gd name="T2" fmla="*/ 5 w 78"/>
                <a:gd name="T3" fmla="*/ 78 h 78"/>
                <a:gd name="T4" fmla="*/ 78 w 78"/>
                <a:gd name="T5" fmla="*/ 4 h 78"/>
                <a:gd name="T6" fmla="*/ 74 w 78"/>
                <a:gd name="T7" fmla="*/ 0 h 78"/>
                <a:gd name="T8" fmla="*/ 0 w 78"/>
                <a:gd name="T9" fmla="*/ 7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78">
                  <a:moveTo>
                    <a:pt x="0" y="73"/>
                  </a:moveTo>
                  <a:lnTo>
                    <a:pt x="5" y="78"/>
                  </a:lnTo>
                  <a:lnTo>
                    <a:pt x="78" y="4"/>
                  </a:lnTo>
                  <a:lnTo>
                    <a:pt x="74" y="0"/>
                  </a:lnTo>
                  <a:lnTo>
                    <a:pt x="0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8" name="Freeform 58"/>
            <p:cNvSpPr/>
            <p:nvPr/>
          </p:nvSpPr>
          <p:spPr bwMode="auto">
            <a:xfrm>
              <a:off x="4846638" y="4559300"/>
              <a:ext cx="136525" cy="134937"/>
            </a:xfrm>
            <a:custGeom>
              <a:avLst/>
              <a:gdLst>
                <a:gd name="T0" fmla="*/ 76 w 86"/>
                <a:gd name="T1" fmla="*/ 0 h 85"/>
                <a:gd name="T2" fmla="*/ 0 w 86"/>
                <a:gd name="T3" fmla="*/ 75 h 85"/>
                <a:gd name="T4" fmla="*/ 12 w 86"/>
                <a:gd name="T5" fmla="*/ 85 h 85"/>
                <a:gd name="T6" fmla="*/ 86 w 86"/>
                <a:gd name="T7" fmla="*/ 12 h 85"/>
                <a:gd name="T8" fmla="*/ 76 w 86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5">
                  <a:moveTo>
                    <a:pt x="76" y="0"/>
                  </a:moveTo>
                  <a:lnTo>
                    <a:pt x="0" y="75"/>
                  </a:lnTo>
                  <a:lnTo>
                    <a:pt x="12" y="85"/>
                  </a:lnTo>
                  <a:lnTo>
                    <a:pt x="86" y="12"/>
                  </a:ln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79" name="Freeform 59"/>
            <p:cNvSpPr/>
            <p:nvPr/>
          </p:nvSpPr>
          <p:spPr bwMode="auto">
            <a:xfrm>
              <a:off x="4953000" y="4529138"/>
              <a:ext cx="63500" cy="63500"/>
            </a:xfrm>
            <a:custGeom>
              <a:avLst/>
              <a:gdLst>
                <a:gd name="T0" fmla="*/ 0 w 40"/>
                <a:gd name="T1" fmla="*/ 7 h 40"/>
                <a:gd name="T2" fmla="*/ 33 w 40"/>
                <a:gd name="T3" fmla="*/ 40 h 40"/>
                <a:gd name="T4" fmla="*/ 40 w 40"/>
                <a:gd name="T5" fmla="*/ 33 h 40"/>
                <a:gd name="T6" fmla="*/ 7 w 40"/>
                <a:gd name="T7" fmla="*/ 0 h 40"/>
                <a:gd name="T8" fmla="*/ 0 w 40"/>
                <a:gd name="T9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0" y="7"/>
                  </a:moveTo>
                  <a:lnTo>
                    <a:pt x="33" y="40"/>
                  </a:lnTo>
                  <a:lnTo>
                    <a:pt x="40" y="33"/>
                  </a:lnTo>
                  <a:lnTo>
                    <a:pt x="7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  <p:sp>
          <p:nvSpPr>
            <p:cNvPr id="80" name="Freeform 60"/>
            <p:cNvSpPr/>
            <p:nvPr/>
          </p:nvSpPr>
          <p:spPr bwMode="auto">
            <a:xfrm>
              <a:off x="4964113" y="4495800"/>
              <a:ext cx="85725" cy="85725"/>
            </a:xfrm>
            <a:custGeom>
              <a:avLst/>
              <a:gdLst>
                <a:gd name="T0" fmla="*/ 20 w 23"/>
                <a:gd name="T1" fmla="*/ 8 h 23"/>
                <a:gd name="T2" fmla="*/ 15 w 23"/>
                <a:gd name="T3" fmla="*/ 3 h 23"/>
                <a:gd name="T4" fmla="*/ 6 w 23"/>
                <a:gd name="T5" fmla="*/ 3 h 23"/>
                <a:gd name="T6" fmla="*/ 0 w 23"/>
                <a:gd name="T7" fmla="*/ 8 h 23"/>
                <a:gd name="T8" fmla="*/ 15 w 23"/>
                <a:gd name="T9" fmla="*/ 23 h 23"/>
                <a:gd name="T10" fmla="*/ 20 w 23"/>
                <a:gd name="T11" fmla="*/ 17 h 23"/>
                <a:gd name="T12" fmla="*/ 20 w 23"/>
                <a:gd name="T13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20" y="8"/>
                  </a:moveTo>
                  <a:cubicBezTo>
                    <a:pt x="15" y="3"/>
                    <a:pt x="15" y="3"/>
                    <a:pt x="15" y="3"/>
                  </a:cubicBezTo>
                  <a:cubicBezTo>
                    <a:pt x="12" y="0"/>
                    <a:pt x="8" y="0"/>
                    <a:pt x="6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3" y="15"/>
                    <a:pt x="23" y="11"/>
                    <a:pt x="2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fontAlgn="base"/>
              <a:endParaRPr lang="zh-CN" altLang="en-US" sz="100" strike="noStrike" noProof="1">
                <a:cs typeface="+mn-ea"/>
                <a:sym typeface="+mn-lt"/>
              </a:endParaRPr>
            </a:p>
          </p:txBody>
        </p:sp>
      </p:grpSp>
      <p:sp>
        <p:nvSpPr>
          <p:cNvPr id="6" name="PA_矩形: 圆角 5"/>
          <p:cNvSpPr/>
          <p:nvPr>
            <p:custDataLst>
              <p:tags r:id="rId2"/>
            </p:custDataLst>
          </p:nvPr>
        </p:nvSpPr>
        <p:spPr>
          <a:xfrm>
            <a:off x="892175" y="379413"/>
            <a:ext cx="1054100" cy="1052513"/>
          </a:xfrm>
          <a:prstGeom prst="roundRect">
            <a:avLst>
              <a:gd name="adj" fmla="val 10761"/>
            </a:avLst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3000" strike="noStrike" noProof="1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9221" name="PA_矩形 23"/>
          <p:cNvSpPr/>
          <p:nvPr>
            <p:custDataLst>
              <p:tags r:id="rId3"/>
            </p:custDataLst>
          </p:nvPr>
        </p:nvSpPr>
        <p:spPr>
          <a:xfrm>
            <a:off x="925513" y="346075"/>
            <a:ext cx="477837" cy="5064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7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Times New Roman" panose="02020603050405020304" pitchFamily="18" charset="0"/>
              </a:rPr>
              <a:t>九</a:t>
            </a:r>
          </a:p>
        </p:txBody>
      </p:sp>
      <p:sp>
        <p:nvSpPr>
          <p:cNvPr id="9222" name="PA_矩形 24"/>
          <p:cNvSpPr/>
          <p:nvPr>
            <p:custDataLst>
              <p:tags r:id="rId4"/>
            </p:custDataLst>
          </p:nvPr>
        </p:nvSpPr>
        <p:spPr>
          <a:xfrm>
            <a:off x="1430338" y="346075"/>
            <a:ext cx="479425" cy="5064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7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Times New Roman" panose="02020603050405020304" pitchFamily="18" charset="0"/>
              </a:rPr>
              <a:t>上</a:t>
            </a:r>
          </a:p>
        </p:txBody>
      </p:sp>
      <p:sp>
        <p:nvSpPr>
          <p:cNvPr id="9223" name="PA_矩形 25"/>
          <p:cNvSpPr/>
          <p:nvPr>
            <p:custDataLst>
              <p:tags r:id="rId5"/>
            </p:custDataLst>
          </p:nvPr>
        </p:nvSpPr>
        <p:spPr>
          <a:xfrm>
            <a:off x="925513" y="944563"/>
            <a:ext cx="477837" cy="506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7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Times New Roman" panose="02020603050405020304" pitchFamily="18" charset="0"/>
              </a:rPr>
              <a:t>物</a:t>
            </a:r>
          </a:p>
        </p:txBody>
      </p:sp>
      <p:cxnSp>
        <p:nvCxnSpPr>
          <p:cNvPr id="9" name="PA_直接连接符 8"/>
          <p:cNvCxnSpPr/>
          <p:nvPr>
            <p:custDataLst>
              <p:tags r:id="rId6"/>
            </p:custDataLst>
          </p:nvPr>
        </p:nvCxnSpPr>
        <p:spPr>
          <a:xfrm flipH="1" flipV="1">
            <a:off x="1419225" y="379413"/>
            <a:ext cx="0" cy="1052513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5" name="PA_矩形 21"/>
          <p:cNvSpPr/>
          <p:nvPr>
            <p:custDataLst>
              <p:tags r:id="rId7"/>
            </p:custDataLst>
          </p:nvPr>
        </p:nvSpPr>
        <p:spPr>
          <a:xfrm>
            <a:off x="1430338" y="968375"/>
            <a:ext cx="479425" cy="5064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7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Times New Roman" panose="02020603050405020304" pitchFamily="18" charset="0"/>
              </a:rPr>
              <a:t>理</a:t>
            </a:r>
          </a:p>
        </p:txBody>
      </p:sp>
      <p:cxnSp>
        <p:nvCxnSpPr>
          <p:cNvPr id="28" name="PA_直接连接符 27"/>
          <p:cNvCxnSpPr/>
          <p:nvPr>
            <p:custDataLst>
              <p:tags r:id="rId8"/>
            </p:custDataLst>
          </p:nvPr>
        </p:nvCxnSpPr>
        <p:spPr>
          <a:xfrm rot="5400000" flipH="1" flipV="1">
            <a:off x="1389856" y="400844"/>
            <a:ext cx="0" cy="979488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7" name="PA_文本框 1"/>
          <p:cNvSpPr txBox="1"/>
          <p:nvPr>
            <p:custDataLst>
              <p:tags r:id="rId9"/>
            </p:custDataLst>
          </p:nvPr>
        </p:nvSpPr>
        <p:spPr>
          <a:xfrm>
            <a:off x="1411288" y="842963"/>
            <a:ext cx="539750" cy="106362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Times New Roman" panose="02020603050405020304" pitchFamily="18" charset="0"/>
              </a:rPr>
              <a:t>2020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733425" y="2992755"/>
            <a:ext cx="7673340" cy="1056640"/>
            <a:chOff x="1155" y="4713"/>
            <a:chExt cx="12084" cy="1664"/>
          </a:xfrm>
        </p:grpSpPr>
        <p:sp>
          <p:nvSpPr>
            <p:cNvPr id="9229" name="MH_Text_1"/>
            <p:cNvSpPr/>
            <p:nvPr/>
          </p:nvSpPr>
          <p:spPr>
            <a:xfrm>
              <a:off x="1158" y="4713"/>
              <a:ext cx="2622" cy="1662"/>
            </a:xfrm>
            <a:prstGeom prst="roundRect">
              <a:avLst>
                <a:gd name="adj" fmla="val 6991"/>
              </a:avLst>
            </a:prstGeom>
            <a:solidFill>
              <a:srgbClr val="CCFFFF"/>
            </a:solidFill>
            <a:ln w="9525">
              <a:noFill/>
            </a:ln>
            <a:effectLst>
              <a:outerShdw dist="25401" dir="2699999" algn="ctr" rotWithShape="0">
                <a:srgbClr val="000000">
                  <a:alpha val="25000"/>
                </a:srgbClr>
              </a:outerShdw>
            </a:effectLst>
          </p:spPr>
          <p:txBody>
            <a:bodyPr lIns="90170" tIns="720090" rIns="90170" bIns="46990" anchor="ctr"/>
            <a:lstStyle/>
            <a:p>
              <a:pPr algn="ctr">
                <a:lnSpc>
                  <a:spcPct val="130000"/>
                </a:lnSpc>
              </a:pPr>
              <a:endParaRPr lang="zh-CN" altLang="en-US" sz="1600">
                <a:solidFill>
                  <a:srgbClr val="4D4D4D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230" name="MH_SubTitle_1">
              <a:hlinkClick r:id="rId11" action="ppaction://hlinksldjump"/>
            </p:cNvPr>
            <p:cNvSpPr/>
            <p:nvPr/>
          </p:nvSpPr>
          <p:spPr>
            <a:xfrm>
              <a:off x="1155" y="5140"/>
              <a:ext cx="2623" cy="85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导入新课</a:t>
              </a:r>
            </a:p>
          </p:txBody>
        </p:sp>
        <p:sp>
          <p:nvSpPr>
            <p:cNvPr id="9231" name="MH_Other_1"/>
            <p:cNvSpPr/>
            <p:nvPr/>
          </p:nvSpPr>
          <p:spPr>
            <a:xfrm>
              <a:off x="3403" y="5410"/>
              <a:ext cx="265" cy="270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2E617E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9232" name="MH_Text_2"/>
            <p:cNvSpPr/>
            <p:nvPr/>
          </p:nvSpPr>
          <p:spPr>
            <a:xfrm>
              <a:off x="4253" y="4713"/>
              <a:ext cx="2622" cy="1665"/>
            </a:xfrm>
            <a:prstGeom prst="roundRect">
              <a:avLst>
                <a:gd name="adj" fmla="val 6991"/>
              </a:avLst>
            </a:prstGeom>
            <a:solidFill>
              <a:srgbClr val="CCFFFF"/>
            </a:solidFill>
            <a:ln w="9525">
              <a:noFill/>
            </a:ln>
            <a:effectLst>
              <a:outerShdw dist="25401" dir="2699999" algn="ctr" rotWithShape="0">
                <a:srgbClr val="000000">
                  <a:alpha val="25000"/>
                </a:srgbClr>
              </a:outerShdw>
            </a:effectLst>
          </p:spPr>
          <p:txBody>
            <a:bodyPr lIns="90170" tIns="720090" rIns="90170" bIns="46990" anchor="ctr"/>
            <a:lstStyle/>
            <a:p>
              <a:pPr algn="ctr">
                <a:lnSpc>
                  <a:spcPct val="130000"/>
                </a:lnSpc>
              </a:pPr>
              <a:endParaRPr lang="zh-CN" altLang="en-US" sz="1600">
                <a:solidFill>
                  <a:srgbClr val="4D4D4D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3" name="MH_SubTitle_2">
              <a:hlinkClick r:id="rId11" action="ppaction://hlinksldjump"/>
            </p:cNvPr>
            <p:cNvSpPr/>
            <p:nvPr/>
          </p:nvSpPr>
          <p:spPr>
            <a:xfrm>
              <a:off x="4240" y="5140"/>
              <a:ext cx="2622" cy="85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讲授新课</a:t>
              </a:r>
            </a:p>
          </p:txBody>
        </p:sp>
        <p:sp>
          <p:nvSpPr>
            <p:cNvPr id="9234" name="MH_Other_2"/>
            <p:cNvSpPr/>
            <p:nvPr/>
          </p:nvSpPr>
          <p:spPr>
            <a:xfrm>
              <a:off x="4343" y="5405"/>
              <a:ext cx="265" cy="270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707C1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5" name="MH_Other_3"/>
            <p:cNvSpPr/>
            <p:nvPr/>
          </p:nvSpPr>
          <p:spPr>
            <a:xfrm>
              <a:off x="6600" y="5410"/>
              <a:ext cx="265" cy="270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707C1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6" name="MH_Text_3"/>
            <p:cNvSpPr/>
            <p:nvPr/>
          </p:nvSpPr>
          <p:spPr>
            <a:xfrm>
              <a:off x="7540" y="4713"/>
              <a:ext cx="2625" cy="1665"/>
            </a:xfrm>
            <a:prstGeom prst="roundRect">
              <a:avLst>
                <a:gd name="adj" fmla="val 6991"/>
              </a:avLst>
            </a:prstGeom>
            <a:solidFill>
              <a:srgbClr val="CCFFFF"/>
            </a:solidFill>
            <a:ln w="9525">
              <a:noFill/>
            </a:ln>
            <a:effectLst>
              <a:outerShdw dist="25401" dir="2699999" algn="ctr" rotWithShape="0">
                <a:srgbClr val="000000">
                  <a:alpha val="25000"/>
                </a:srgbClr>
              </a:outerShdw>
            </a:effectLst>
          </p:spPr>
          <p:txBody>
            <a:bodyPr lIns="90170" tIns="720090" rIns="90170" bIns="46990" anchor="ctr"/>
            <a:lstStyle/>
            <a:p>
              <a:pPr algn="ctr">
                <a:lnSpc>
                  <a:spcPct val="130000"/>
                </a:lnSpc>
              </a:pPr>
              <a:endParaRPr lang="zh-CN" altLang="en-US" sz="1600">
                <a:solidFill>
                  <a:srgbClr val="4D4D4D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7" name="MH_SubTitle_3">
              <a:hlinkClick r:id="rId11" action="ppaction://hlinksldjump"/>
            </p:cNvPr>
            <p:cNvSpPr/>
            <p:nvPr/>
          </p:nvSpPr>
          <p:spPr>
            <a:xfrm>
              <a:off x="7530" y="5140"/>
              <a:ext cx="2623" cy="85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课堂小结</a:t>
              </a:r>
            </a:p>
          </p:txBody>
        </p:sp>
        <p:sp>
          <p:nvSpPr>
            <p:cNvPr id="9238" name="MH_Other_4"/>
            <p:cNvSpPr/>
            <p:nvPr/>
          </p:nvSpPr>
          <p:spPr>
            <a:xfrm>
              <a:off x="7540" y="5405"/>
              <a:ext cx="268" cy="270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2E617E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9" name="MH_Other_5"/>
            <p:cNvSpPr/>
            <p:nvPr/>
          </p:nvSpPr>
          <p:spPr>
            <a:xfrm>
              <a:off x="9748" y="5410"/>
              <a:ext cx="265" cy="270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2E617E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0" name="MH_Text_4"/>
            <p:cNvSpPr/>
            <p:nvPr/>
          </p:nvSpPr>
          <p:spPr>
            <a:xfrm>
              <a:off x="10613" y="4713"/>
              <a:ext cx="2622" cy="1665"/>
            </a:xfrm>
            <a:prstGeom prst="roundRect">
              <a:avLst>
                <a:gd name="adj" fmla="val 6991"/>
              </a:avLst>
            </a:prstGeom>
            <a:solidFill>
              <a:srgbClr val="CCFFFF"/>
            </a:solidFill>
            <a:ln w="9525">
              <a:noFill/>
            </a:ln>
            <a:effectLst>
              <a:outerShdw dist="25401" dir="2699999" algn="ctr" rotWithShape="0">
                <a:srgbClr val="000000">
                  <a:alpha val="25000"/>
                </a:srgbClr>
              </a:outerShdw>
            </a:effectLst>
          </p:spPr>
          <p:txBody>
            <a:bodyPr lIns="90170" tIns="720090" rIns="90170" bIns="46990" anchor="ctr"/>
            <a:lstStyle/>
            <a:p>
              <a:pPr algn="ctr">
                <a:lnSpc>
                  <a:spcPct val="130000"/>
                </a:lnSpc>
              </a:pPr>
              <a:endParaRPr lang="zh-CN" altLang="en-US" sz="1600">
                <a:solidFill>
                  <a:srgbClr val="4D4D4D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1" name="MH_SubTitle_4">
              <a:hlinkClick r:id="rId11" action="ppaction://hlinksldjump"/>
            </p:cNvPr>
            <p:cNvSpPr/>
            <p:nvPr/>
          </p:nvSpPr>
          <p:spPr>
            <a:xfrm>
              <a:off x="10613" y="5140"/>
              <a:ext cx="2627" cy="850"/>
            </a:xfrm>
            <a:prstGeom prst="rect">
              <a:avLst/>
            </a:prstGeom>
            <a:solidFill>
              <a:srgbClr val="008080"/>
            </a:solidFill>
            <a:ln w="9525">
              <a:noFill/>
            </a:ln>
          </p:spPr>
          <p:txBody>
            <a:bodyPr lIns="0" tIns="0" rIns="0" bIns="0" anchor="ctr"/>
            <a:lstStyle/>
            <a:p>
              <a:pPr algn="ctr"/>
              <a:r>
                <a:rPr lang="zh-CN" altLang="en-US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随堂训练</a:t>
              </a:r>
            </a:p>
          </p:txBody>
        </p:sp>
        <p:sp>
          <p:nvSpPr>
            <p:cNvPr id="9242" name="MH_Other_6"/>
            <p:cNvSpPr/>
            <p:nvPr/>
          </p:nvSpPr>
          <p:spPr>
            <a:xfrm>
              <a:off x="10690" y="5405"/>
              <a:ext cx="265" cy="270"/>
            </a:xfrm>
            <a:prstGeom prst="ellipse">
              <a:avLst/>
            </a:prstGeom>
            <a:solidFill>
              <a:srgbClr val="FFFFFF"/>
            </a:solidFill>
            <a:ln w="25400" cap="flat" cmpd="sng">
              <a:solidFill>
                <a:srgbClr val="707C1A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9243" name="组合 3093"/>
            <p:cNvGrpSpPr/>
            <p:nvPr/>
          </p:nvGrpSpPr>
          <p:grpSpPr>
            <a:xfrm>
              <a:off x="3303" y="5335"/>
              <a:ext cx="1402" cy="420"/>
              <a:chOff x="0" y="0"/>
              <a:chExt cx="561" cy="169"/>
            </a:xfrm>
          </p:grpSpPr>
          <p:pic>
            <p:nvPicPr>
              <p:cNvPr id="9244" name="MH_Other_7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0" y="0"/>
                <a:ext cx="561" cy="16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9245" name="Text Box 24"/>
              <p:cNvSpPr txBox="1"/>
              <p:nvPr/>
            </p:nvSpPr>
            <p:spPr>
              <a:xfrm>
                <a:off x="70" y="65"/>
                <a:ext cx="422" cy="3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algn="ctr"/>
                <a:endParaRPr lang="zh-CN" altLang="en-US" sz="1400">
                  <a:solidFill>
                    <a:srgbClr val="FFFFFF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9246" name="MH_Other_8"/>
            <p:cNvSpPr/>
            <p:nvPr/>
          </p:nvSpPr>
          <p:spPr>
            <a:xfrm>
              <a:off x="3458" y="5475"/>
              <a:ext cx="1095" cy="14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00">
                    <a:alpha val="1999"/>
                  </a:srgbClr>
                </a:gs>
                <a:gs pos="0">
                  <a:srgbClr val="000000">
                    <a:alpha val="1999"/>
                  </a:srgbClr>
                </a:gs>
                <a:gs pos="28999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71001">
                  <a:srgbClr val="000000">
                    <a:alpha val="1999"/>
                  </a:srgbClr>
                </a:gs>
                <a:gs pos="100000">
                  <a:srgbClr val="000000">
                    <a:alpha val="1999"/>
                  </a:srgbClr>
                </a:gs>
                <a:gs pos="100000">
                  <a:srgbClr val="000000">
                    <a:alpha val="1999"/>
                  </a:srgbClr>
                </a:gs>
              </a:gsLst>
              <a:path path="rect">
                <a:fillToRect l="50000" t="50000" r="50000" b="50000"/>
              </a:path>
            </a:gradFill>
            <a:ln w="9525">
              <a:noFill/>
            </a:ln>
            <a:effectLst>
              <a:outerShdw sx="102000" sy="102000" algn="ctr" rotWithShape="0">
                <a:srgbClr val="000000">
                  <a:alpha val="32999"/>
                </a:srgbClr>
              </a:outerShdw>
            </a:effectLst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9247" name="组合 3097"/>
            <p:cNvGrpSpPr/>
            <p:nvPr/>
          </p:nvGrpSpPr>
          <p:grpSpPr>
            <a:xfrm>
              <a:off x="6500" y="5335"/>
              <a:ext cx="1400" cy="420"/>
              <a:chOff x="0" y="0"/>
              <a:chExt cx="560" cy="169"/>
            </a:xfrm>
          </p:grpSpPr>
          <p:pic>
            <p:nvPicPr>
              <p:cNvPr id="9248" name="MH_Other_9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0" y="0"/>
                <a:ext cx="560" cy="169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9249" name="Text Box 28"/>
              <p:cNvSpPr txBox="1"/>
              <p:nvPr/>
            </p:nvSpPr>
            <p:spPr>
              <a:xfrm>
                <a:off x="70" y="65"/>
                <a:ext cx="422" cy="3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/>
              <a:p>
                <a:pPr algn="ctr"/>
                <a:endParaRPr lang="zh-CN" altLang="en-US" sz="1400">
                  <a:solidFill>
                    <a:srgbClr val="FFFFFF"/>
                  </a:solidFill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9250" name="MH_Other_10"/>
            <p:cNvSpPr/>
            <p:nvPr/>
          </p:nvSpPr>
          <p:spPr>
            <a:xfrm>
              <a:off x="6655" y="5475"/>
              <a:ext cx="1095" cy="14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00">
                    <a:alpha val="1999"/>
                  </a:srgbClr>
                </a:gs>
                <a:gs pos="0">
                  <a:srgbClr val="000000">
                    <a:alpha val="1999"/>
                  </a:srgbClr>
                </a:gs>
                <a:gs pos="28999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71001">
                  <a:srgbClr val="000000">
                    <a:alpha val="1999"/>
                  </a:srgbClr>
                </a:gs>
                <a:gs pos="100000">
                  <a:srgbClr val="000000">
                    <a:alpha val="1999"/>
                  </a:srgbClr>
                </a:gs>
                <a:gs pos="100000">
                  <a:srgbClr val="000000">
                    <a:alpha val="1999"/>
                  </a:srgbClr>
                </a:gs>
              </a:gsLst>
              <a:path path="rect">
                <a:fillToRect l="50000" t="50000" r="50000" b="50000"/>
              </a:path>
            </a:gradFill>
            <a:ln w="9525">
              <a:noFill/>
            </a:ln>
            <a:effectLst>
              <a:outerShdw sx="102000" sy="102000" algn="ctr" rotWithShape="0">
                <a:srgbClr val="000000">
                  <a:alpha val="32999"/>
                </a:srgbClr>
              </a:outerShdw>
            </a:effectLst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9251" name="MH_Other_11"/>
            <p:cNvPicPr/>
            <p:nvPr/>
          </p:nvPicPr>
          <p:blipFill>
            <a:blip r:embed="rId12"/>
            <a:stretch>
              <a:fillRect/>
            </a:stretch>
          </p:blipFill>
          <p:spPr>
            <a:xfrm>
              <a:off x="9648" y="5335"/>
              <a:ext cx="1402" cy="4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52" name="Text Box 31"/>
            <p:cNvSpPr txBox="1"/>
            <p:nvPr/>
          </p:nvSpPr>
          <p:spPr>
            <a:xfrm>
              <a:off x="9823" y="5495"/>
              <a:ext cx="1055" cy="9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53" name="MH_Other_12"/>
            <p:cNvSpPr/>
            <p:nvPr/>
          </p:nvSpPr>
          <p:spPr>
            <a:xfrm>
              <a:off x="9803" y="5475"/>
              <a:ext cx="1095" cy="14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00">
                    <a:alpha val="1999"/>
                  </a:srgbClr>
                </a:gs>
                <a:gs pos="0">
                  <a:srgbClr val="000000">
                    <a:alpha val="1999"/>
                  </a:srgbClr>
                </a:gs>
                <a:gs pos="28999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50000">
                  <a:srgbClr val="000000">
                    <a:alpha val="1999"/>
                  </a:srgbClr>
                </a:gs>
                <a:gs pos="71001">
                  <a:srgbClr val="000000">
                    <a:alpha val="1999"/>
                  </a:srgbClr>
                </a:gs>
                <a:gs pos="100000">
                  <a:srgbClr val="000000">
                    <a:alpha val="1999"/>
                  </a:srgbClr>
                </a:gs>
                <a:gs pos="100000">
                  <a:srgbClr val="000000">
                    <a:alpha val="1999"/>
                  </a:srgbClr>
                </a:gs>
              </a:gsLst>
              <a:path path="rect">
                <a:fillToRect l="50000" t="50000" r="50000" b="50000"/>
              </a:path>
            </a:gradFill>
            <a:ln w="9525">
              <a:noFill/>
            </a:ln>
            <a:effectLst>
              <a:outerShdw sx="102000" sy="102000" algn="ctr" rotWithShape="0">
                <a:srgbClr val="000000">
                  <a:alpha val="32999"/>
                </a:srgbClr>
              </a:outerShdw>
            </a:effectLst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521460" y="1662430"/>
            <a:ext cx="6101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18.3 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测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量小灯泡的电功率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546073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8" name="TextBox 22"/>
          <p:cNvSpPr txBox="1"/>
          <p:nvPr/>
        </p:nvSpPr>
        <p:spPr>
          <a:xfrm>
            <a:off x="979488" y="962025"/>
            <a:ext cx="6943725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测出小灯泡的额定功率应是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.小灯泡发光最亮的一次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.小灯泡发光最暗的一次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.小灯泡达到额定电压正常发光的一次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.随便哪一次都可以</a:t>
            </a:r>
            <a:endParaRPr lang="zh-CN" altLang="en-US" sz="2400" b="1">
              <a:latin typeface="Times New Roman" pitchFamily="18" charset="0"/>
              <a:ea typeface="Times New Roman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183188" y="1146175"/>
            <a:ext cx="407987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7820" y="431800"/>
            <a:ext cx="21971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【典例赏析】</a:t>
            </a:r>
          </a:p>
        </p:txBody>
      </p:sp>
    </p:spTree>
    <p:extLst>
      <p:ext uri="{BB962C8B-B14F-4D97-AF65-F5344CB8AC3E}">
        <p14:creationId xmlns:p14="http://schemas.microsoft.com/office/powerpoint/2010/main" val="37848889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3" name="TextBox 20"/>
          <p:cNvSpPr txBox="1">
            <a:spLocks noChangeArrowheads="1"/>
          </p:cNvSpPr>
          <p:nvPr/>
        </p:nvSpPr>
        <p:spPr bwMode="auto">
          <a:xfrm>
            <a:off x="418465" y="263525"/>
            <a:ext cx="7949565" cy="39693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2400" b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在“测定小灯泡的功率”的实验中，要测定电压为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2.5 V</a:t>
            </a:r>
            <a:r>
              <a:rPr kumimoji="0" lang="zh-CN" altLang="en-US" sz="2400" b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的小灯泡的额定功率，在实验操作过程中，手和眼的分工应该是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.手移动滑动变阻器的滑片，眼睛看电流表的示数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kumimoji="0" lang="zh-CN" altLang="en-US" sz="2400" b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.手移动滑动变阻器的滑片，眼睛看电压表的示数</a:t>
            </a:r>
          </a:p>
          <a:p>
            <a:pPr marR="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kumimoji="0" lang="zh-CN" altLang="en-US" sz="2400" b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.手移动滑动变阻器的滑片，眼睛看小灯泡的亮度</a:t>
            </a:r>
          </a:p>
          <a:p>
            <a:pPr marL="533400" marR="0" indent="-533400" defTabSz="457200">
              <a:lnSpc>
                <a:spcPct val="150000"/>
              </a:lnSpc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kumimoji="0" lang="zh-CN" altLang="en-US" sz="2400" b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.手按开关，眼睛看电流表的示数和小灯泡的发光情况</a:t>
            </a:r>
            <a:endParaRPr kumimoji="0" lang="en-US" altLang="zh-CN" sz="2400" b="1" kern="1200" cap="none" spc="0" normalizeH="0" baseline="0" noProof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612900" y="1531938"/>
            <a:ext cx="39052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51027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1"/>
          <p:cNvGrpSpPr/>
          <p:nvPr/>
        </p:nvGrpSpPr>
        <p:grpSpPr>
          <a:xfrm>
            <a:off x="146050" y="268288"/>
            <a:ext cx="5439734" cy="828675"/>
            <a:chOff x="230" y="242"/>
            <a:chExt cx="8566" cy="1305"/>
          </a:xfrm>
        </p:grpSpPr>
        <p:sp>
          <p:nvSpPr>
            <p:cNvPr id="101" name="Shape 108"/>
            <p:cNvSpPr/>
            <p:nvPr/>
          </p:nvSpPr>
          <p:spPr>
            <a:xfrm>
              <a:off x="255" y="307"/>
              <a:ext cx="947" cy="87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2" name="Shape 112"/>
            <p:cNvSpPr/>
            <p:nvPr/>
          </p:nvSpPr>
          <p:spPr>
            <a:xfrm>
              <a:off x="230" y="340"/>
              <a:ext cx="982" cy="72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cs typeface="微软雅黑" panose="020B0503020204020204" charset="-122"/>
                  <a:sym typeface="微软雅黑" panose="020B0503020204020204" charset="-122"/>
                </a:rPr>
                <a:t>2</a:t>
              </a: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  <p:sp>
          <p:nvSpPr>
            <p:cNvPr id="103" name="文本框 1"/>
            <p:cNvSpPr txBox="1"/>
            <p:nvPr/>
          </p:nvSpPr>
          <p:spPr>
            <a:xfrm>
              <a:off x="1485" y="242"/>
              <a:ext cx="7311" cy="1305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algn="l" defTabSz="914400" rtl="0" eaLnBrk="1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Arial"/>
                </a:rPr>
                <a:t>知识点二   </a:t>
              </a:r>
              <a:r>
                <a:rPr lang="zh-CN" altLang="en-US" sz="2400" b="1" kern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+mn-ea"/>
                </a:rPr>
                <a:t>实验过程中的常见故障</a:t>
              </a:r>
              <a:endParaRPr lang="zh-CN" altLang="en-US" sz="2400" b="1" kern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Arial"/>
              </a:endParaRPr>
            </a:p>
            <a:p>
              <a:pPr marL="0" marR="0" lvl="0" algn="l" defTabSz="914400" rtl="0" eaLnBrk="1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Arial"/>
                <a:sym typeface="+mn-ea"/>
              </a:endParaRPr>
            </a:p>
          </p:txBody>
        </p:sp>
        <p:cxnSp>
          <p:nvCxnSpPr>
            <p:cNvPr id="104" name="直接连接符 103"/>
            <p:cNvCxnSpPr/>
            <p:nvPr/>
          </p:nvCxnSpPr>
          <p:spPr>
            <a:xfrm>
              <a:off x="1290" y="1067"/>
              <a:ext cx="7352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615950" y="938213"/>
          <a:ext cx="8043862" cy="3798677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462312"/>
                <a:gridCol w="1838976"/>
                <a:gridCol w="1820647"/>
                <a:gridCol w="1066142"/>
                <a:gridCol w="1506988"/>
                <a:gridCol w="1348797"/>
              </a:tblGrid>
              <a:tr h="1659890">
                <a:tc>
                  <a:txBody>
                    <a:bodyPr/>
                    <a:lstStyle/>
                    <a:p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常见故障</a:t>
                      </a:r>
                      <a:endParaRPr lang="zh-CN" altLang="en-US" sz="2000" b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29" marR="91429" marT="45726" marB="45726" anchor="ctr"/>
                </a:tc>
                <a:tc>
                  <a:txBody>
                    <a:bodyPr/>
                    <a:lstStyle/>
                    <a:p>
                      <a:endParaRPr lang="zh-CN" altLang="en-US" sz="1800" b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29" marR="91429" marT="45726" marB="45726"/>
                </a:tc>
                <a:tc>
                  <a:txBody>
                    <a:bodyPr/>
                    <a:lstStyle/>
                    <a:p>
                      <a:endParaRPr lang="zh-CN" altLang="en-US" sz="1800" b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29" marR="91429" marT="45726" marB="45726"/>
                </a:tc>
                <a:tc>
                  <a:txBody>
                    <a:bodyPr/>
                    <a:lstStyle/>
                    <a:p>
                      <a:endParaRPr lang="zh-CN" altLang="en-US" sz="1800" b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29" marR="91429" marT="45726" marB="45726"/>
                </a:tc>
                <a:tc>
                  <a:txBody>
                    <a:bodyPr/>
                    <a:lstStyle/>
                    <a:p>
                      <a:endParaRPr lang="zh-CN" altLang="en-US" sz="1800" b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29" marR="91429" marT="45726" marB="45726"/>
                </a:tc>
                <a:tc>
                  <a:txBody>
                    <a:bodyPr/>
                    <a:lstStyle/>
                    <a:p>
                      <a:endParaRPr lang="zh-CN" altLang="en-US" sz="1800" b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29" marR="91429" marT="45726" marB="45726"/>
                </a:tc>
              </a:tr>
              <a:tr h="2138787">
                <a:tc>
                  <a:txBody>
                    <a:bodyPr/>
                    <a:lstStyle/>
                    <a:p>
                      <a:r>
                        <a:rPr lang="zh-CN" alt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原因分析</a:t>
                      </a:r>
                      <a:endParaRPr lang="zh-CN" altLang="en-US" sz="2000" b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91429" marR="91429" marT="45726" marB="45726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b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29" marR="91429" marT="45726" marB="4572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b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29" marR="91429" marT="45726" marB="4572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b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29" marR="91429" marT="45726" marB="4572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b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1429" marR="91429" marT="45726" marB="45726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b="0">
                        <a:solidFill>
                          <a:schemeClr val="tx1"/>
                        </a:solidFill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91429" marR="91429" marT="45726" marB="45726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1246188" y="1104900"/>
            <a:ext cx="1704975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闭合开关，灯泡不亮，电流表、电压表无示数</a:t>
            </a:r>
          </a:p>
        </p:txBody>
      </p:sp>
      <p:sp>
        <p:nvSpPr>
          <p:cNvPr id="6" name="矩形 5"/>
          <p:cNvSpPr/>
          <p:nvPr/>
        </p:nvSpPr>
        <p:spPr>
          <a:xfrm>
            <a:off x="1131888" y="2770188"/>
            <a:ext cx="1819275" cy="193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电路断路：①电源、电流表、导线、开关或滑动变阻器损坏：②接线柱接触不良</a:t>
            </a:r>
          </a:p>
        </p:txBody>
      </p:sp>
      <p:sp>
        <p:nvSpPr>
          <p:cNvPr id="7" name="矩形 6"/>
          <p:cNvSpPr/>
          <p:nvPr/>
        </p:nvSpPr>
        <p:spPr>
          <a:xfrm>
            <a:off x="2932113" y="966788"/>
            <a:ext cx="1928813" cy="16319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闭合开关，灯泡不亮，电流表几乎无示数，电压表指针明显偏转</a:t>
            </a:r>
          </a:p>
        </p:txBody>
      </p:sp>
      <p:sp>
        <p:nvSpPr>
          <p:cNvPr id="8" name="矩形 7"/>
          <p:cNvSpPr/>
          <p:nvPr/>
        </p:nvSpPr>
        <p:spPr>
          <a:xfrm>
            <a:off x="2981325" y="2879725"/>
            <a:ext cx="1612900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①灯泡断路；②电流表、电压表位置接反</a:t>
            </a:r>
          </a:p>
        </p:txBody>
      </p:sp>
      <p:sp>
        <p:nvSpPr>
          <p:cNvPr id="9" name="矩形 8"/>
          <p:cNvSpPr/>
          <p:nvPr/>
        </p:nvSpPr>
        <p:spPr>
          <a:xfrm>
            <a:off x="4800600" y="1074738"/>
            <a:ext cx="1011238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电流表有示数，电压表无示数</a:t>
            </a:r>
          </a:p>
        </p:txBody>
      </p:sp>
      <p:sp>
        <p:nvSpPr>
          <p:cNvPr id="10" name="矩形 9"/>
          <p:cNvSpPr/>
          <p:nvPr/>
        </p:nvSpPr>
        <p:spPr>
          <a:xfrm>
            <a:off x="4768850" y="2865438"/>
            <a:ext cx="1020763" cy="16303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①电压表损坏或断路；②灯泡短路</a:t>
            </a:r>
          </a:p>
        </p:txBody>
      </p:sp>
      <p:sp>
        <p:nvSpPr>
          <p:cNvPr id="11" name="矩形 10"/>
          <p:cNvSpPr/>
          <p:nvPr/>
        </p:nvSpPr>
        <p:spPr>
          <a:xfrm>
            <a:off x="5830888" y="969963"/>
            <a:ext cx="1533525" cy="16319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电流表与电压表的指针向零刻度左侧的方向偏转</a:t>
            </a:r>
          </a:p>
        </p:txBody>
      </p:sp>
      <p:sp>
        <p:nvSpPr>
          <p:cNvPr id="12" name="矩形 11"/>
          <p:cNvSpPr/>
          <p:nvPr/>
        </p:nvSpPr>
        <p:spPr>
          <a:xfrm>
            <a:off x="5857875" y="2987675"/>
            <a:ext cx="1433513" cy="132207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电流表、电压表的“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+”“-”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接线柱接反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.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75525" y="1054100"/>
            <a:ext cx="1284288" cy="13223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电流表与电压表的指针偏转角度很小</a:t>
            </a:r>
          </a:p>
        </p:txBody>
      </p:sp>
      <p:sp>
        <p:nvSpPr>
          <p:cNvPr id="18" name="矩形 17"/>
          <p:cNvSpPr/>
          <p:nvPr/>
        </p:nvSpPr>
        <p:spPr>
          <a:xfrm>
            <a:off x="7343775" y="2770188"/>
            <a:ext cx="1292225" cy="193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①电流表、电压表的量程选择过大；②电源电压过低</a:t>
            </a:r>
          </a:p>
        </p:txBody>
      </p:sp>
    </p:spTree>
    <p:extLst>
      <p:ext uri="{BB962C8B-B14F-4D97-AF65-F5344CB8AC3E}">
        <p14:creationId xmlns:p14="http://schemas.microsoft.com/office/powerpoint/2010/main" val="23404167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2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631825" y="781050"/>
          <a:ext cx="7713663" cy="3743325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471319"/>
                <a:gridCol w="1376559"/>
                <a:gridCol w="2102717"/>
                <a:gridCol w="2068052"/>
                <a:gridCol w="1695016"/>
              </a:tblGrid>
              <a:tr h="1571546">
                <a:tc>
                  <a:txBody>
                    <a:bodyPr/>
                    <a:lstStyle/>
                    <a:p>
                      <a:r>
                        <a:rPr lang="zh-CN" altLang="en-US" sz="2000">
                          <a:ea typeface="黑体" panose="02010609060101010101" pitchFamily="49" charset="-122"/>
                        </a:rPr>
                        <a:t>常见故障</a:t>
                      </a:r>
                      <a:endParaRPr lang="zh-CN" altLang="en-US" sz="2000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91435" marR="91435" marT="45714" marB="45714" anchor="ctr"/>
                </a:tc>
                <a:tc>
                  <a:txBody>
                    <a:bodyPr/>
                    <a:lstStyle/>
                    <a:p>
                      <a:endParaRPr lang="zh-CN" altLang="en-US" sz="2000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91435" marR="91435" marT="45714" marB="45714"/>
                </a:tc>
                <a:tc>
                  <a:txBody>
                    <a:bodyPr/>
                    <a:lstStyle/>
                    <a:p>
                      <a:endParaRPr lang="zh-CN" altLang="en-US" sz="2000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91435" marR="91435" marT="45714" marB="45714"/>
                </a:tc>
                <a:tc>
                  <a:txBody>
                    <a:bodyPr/>
                    <a:lstStyle/>
                    <a:p>
                      <a:endParaRPr lang="zh-CN" altLang="en-US" sz="2000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91435" marR="91435" marT="45714" marB="45714"/>
                </a:tc>
                <a:tc>
                  <a:txBody>
                    <a:bodyPr/>
                    <a:lstStyle/>
                    <a:p>
                      <a:endParaRPr lang="zh-CN" altLang="en-US" sz="2000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91435" marR="91435" marT="45714" marB="45714"/>
                </a:tc>
              </a:tr>
              <a:tr h="2171779">
                <a:tc>
                  <a:txBody>
                    <a:bodyPr/>
                    <a:lstStyle/>
                    <a:p>
                      <a:r>
                        <a:rPr lang="zh-CN" altLang="en-US" sz="2000" b="1">
                          <a:ea typeface="黑体" panose="02010609060101010101" pitchFamily="49" charset="-122"/>
                        </a:rPr>
                        <a:t>原因分析</a:t>
                      </a:r>
                      <a:endParaRPr lang="zh-CN" altLang="en-US" sz="2000" b="1">
                        <a:solidFill>
                          <a:schemeClr val="tx1"/>
                        </a:solidFill>
                        <a:ea typeface="黑体" pitchFamily="49" charset="-122"/>
                      </a:endParaRPr>
                    </a:p>
                  </a:txBody>
                  <a:tcPr marL="91435" marR="91435" marT="45714" marB="45714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91435" marR="91435" marT="45714" marB="45714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91435" marR="91435" marT="45714" marB="45714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>
                        <a:solidFill>
                          <a:schemeClr val="tx1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91435" marR="91435" marT="45714" marB="45714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000">
                        <a:solidFill>
                          <a:schemeClr val="tx1"/>
                        </a:solidFill>
                        <a:ea typeface="黑体" pitchFamily="49" charset="-122"/>
                      </a:endParaRPr>
                    </a:p>
                  </a:txBody>
                  <a:tcPr marL="91435" marR="91435" marT="45714" marB="45714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383" name="矩形 1"/>
          <p:cNvSpPr/>
          <p:nvPr/>
        </p:nvSpPr>
        <p:spPr>
          <a:xfrm>
            <a:off x="1147763" y="1008063"/>
            <a:ext cx="1271587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latin typeface="Arial" panose="020B0604020202020204" pitchFamily="34" charset="0"/>
                <a:ea typeface="黑体" panose="02010609060101010101" pitchFamily="49" charset="-122"/>
              </a:rPr>
              <a:t>电流表指针超过最大刻度</a:t>
            </a:r>
          </a:p>
        </p:txBody>
      </p:sp>
      <p:sp>
        <p:nvSpPr>
          <p:cNvPr id="15384" name="矩形 3"/>
          <p:cNvSpPr/>
          <p:nvPr/>
        </p:nvSpPr>
        <p:spPr>
          <a:xfrm>
            <a:off x="1147763" y="2617788"/>
            <a:ext cx="1271587" cy="1322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latin typeface="Arial" panose="020B0604020202020204" pitchFamily="34" charset="0"/>
                <a:ea typeface="黑体" panose="02010609060101010101" pitchFamily="49" charset="-122"/>
              </a:rPr>
              <a:t>①量程选择过小；②电路中出现短路</a:t>
            </a:r>
          </a:p>
        </p:txBody>
      </p:sp>
      <p:sp>
        <p:nvSpPr>
          <p:cNvPr id="15385" name="矩形 4"/>
          <p:cNvSpPr/>
          <p:nvPr/>
        </p:nvSpPr>
        <p:spPr>
          <a:xfrm>
            <a:off x="2497138" y="895350"/>
            <a:ext cx="2185987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latin typeface="Arial" panose="020B0604020202020204" pitchFamily="34" charset="0"/>
                <a:ea typeface="黑体" panose="02010609060101010101" pitchFamily="49" charset="-122"/>
              </a:rPr>
              <a:t>移动滑动变阻器滑片时，电表示数及灯泡亮度无变化</a:t>
            </a:r>
          </a:p>
        </p:txBody>
      </p:sp>
      <p:sp>
        <p:nvSpPr>
          <p:cNvPr id="15386" name="矩形 5"/>
          <p:cNvSpPr/>
          <p:nvPr/>
        </p:nvSpPr>
        <p:spPr>
          <a:xfrm>
            <a:off x="2552700" y="2416175"/>
            <a:ext cx="1989138" cy="193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latin typeface="Arial" panose="020B0604020202020204" pitchFamily="34" charset="0"/>
                <a:ea typeface="黑体" panose="02010609060101010101" pitchFamily="49" charset="-122"/>
              </a:rPr>
              <a:t>滑动变阻器连接时，没有遵循“一上一下”的接线原则，滑动变阻器相当于定值电阻或导线</a:t>
            </a:r>
          </a:p>
        </p:txBody>
      </p:sp>
      <p:sp>
        <p:nvSpPr>
          <p:cNvPr id="15387" name="矩形 6"/>
          <p:cNvSpPr/>
          <p:nvPr/>
        </p:nvSpPr>
        <p:spPr>
          <a:xfrm>
            <a:off x="4633913" y="893763"/>
            <a:ext cx="2012950" cy="1322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latin typeface="Arial" panose="020B0604020202020204" pitchFamily="34" charset="0"/>
                <a:ea typeface="黑体" panose="02010609060101010101" pitchFamily="49" charset="-122"/>
              </a:rPr>
              <a:t>无论怎样调节滑动变阻器，电压表的示数总小于灯泡的额定电压</a:t>
            </a:r>
          </a:p>
        </p:txBody>
      </p:sp>
      <p:sp>
        <p:nvSpPr>
          <p:cNvPr id="15388" name="矩形 7"/>
          <p:cNvSpPr/>
          <p:nvPr/>
        </p:nvSpPr>
        <p:spPr>
          <a:xfrm>
            <a:off x="4732338" y="2954338"/>
            <a:ext cx="1731962" cy="4000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000" b="1">
                <a:latin typeface="Arial" panose="020B0604020202020204" pitchFamily="34" charset="0"/>
                <a:ea typeface="黑体" panose="02010609060101010101" pitchFamily="49" charset="-122"/>
              </a:rPr>
              <a:t>电源电压过低</a:t>
            </a:r>
          </a:p>
        </p:txBody>
      </p:sp>
      <p:sp>
        <p:nvSpPr>
          <p:cNvPr id="15389" name="矩形 8"/>
          <p:cNvSpPr/>
          <p:nvPr/>
        </p:nvSpPr>
        <p:spPr>
          <a:xfrm>
            <a:off x="6810375" y="917575"/>
            <a:ext cx="1381125" cy="1322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latin typeface="Arial" panose="020B0604020202020204" pitchFamily="34" charset="0"/>
                <a:ea typeface="黑体" panose="02010609060101010101" pitchFamily="49" charset="-122"/>
              </a:rPr>
              <a:t>灯不亮，电流表与电压表稍有偏转</a:t>
            </a:r>
          </a:p>
        </p:txBody>
      </p:sp>
      <p:sp>
        <p:nvSpPr>
          <p:cNvPr id="15390" name="矩形 9"/>
          <p:cNvSpPr/>
          <p:nvPr/>
        </p:nvSpPr>
        <p:spPr>
          <a:xfrm>
            <a:off x="6818313" y="2476500"/>
            <a:ext cx="1363662" cy="193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000" b="1">
                <a:latin typeface="Arial" panose="020B0604020202020204" pitchFamily="34" charset="0"/>
                <a:ea typeface="黑体" panose="02010609060101010101" pitchFamily="49" charset="-122"/>
              </a:rPr>
              <a:t>①电源电压过低；②变阻器连入电路的电阻过大</a:t>
            </a:r>
          </a:p>
        </p:txBody>
      </p:sp>
    </p:spTree>
    <p:extLst>
      <p:ext uri="{BB962C8B-B14F-4D97-AF65-F5344CB8AC3E}">
        <p14:creationId xmlns:p14="http://schemas.microsoft.com/office/powerpoint/2010/main" val="30092141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83" grpId="0"/>
      <p:bldP spid="15384" grpId="0"/>
      <p:bldP spid="15385" grpId="0"/>
      <p:bldP spid="15386" grpId="0"/>
      <p:bldP spid="15387" grpId="0"/>
      <p:bldP spid="15388" grpId="0"/>
      <p:bldP spid="15389" grpId="0"/>
      <p:bldP spid="1539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/>
          <p:nvPr/>
        </p:nvSpPr>
        <p:spPr>
          <a:xfrm>
            <a:off x="395288" y="514350"/>
            <a:ext cx="7921625" cy="189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zh-CN" altLang="en-US" sz="26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.利用如图所示的电路图进行“测量小灯泡电功率”的实验，请分析出现以下各现象时，电路可能出现的故障。</a:t>
            </a:r>
            <a:r>
              <a:rPr lang="en-US" altLang="zh-CN" sz="26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lang="zh-CN" altLang="en-US" sz="26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电源、开关、导线及电表均正常</a:t>
            </a:r>
            <a:r>
              <a:rPr lang="en-US" altLang="zh-CN" sz="2600" b="1">
                <a:latin typeface="Times New Roman" panose="02020603050405020304" pitchFamily="18" charset="0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  <a:endParaRPr lang="en-US" altLang="zh-CN" sz="2600" b="1">
              <a:latin typeface="Times New Roman" pitchFamily="18" charset="0"/>
              <a:ea typeface="Times New Roman" pitchFamily="18" charset="0"/>
              <a:sym typeface="Times New Roman" pitchFamily="18" charset="0"/>
            </a:endParaRPr>
          </a:p>
        </p:txBody>
      </p:sp>
      <p:pic>
        <p:nvPicPr>
          <p:cNvPr id="13320" name="Picture 15" descr="C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8263" y="2336800"/>
            <a:ext cx="2065337" cy="145415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76608050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84213" y="322263"/>
            <a:ext cx="7786688" cy="429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33400" indent="-5334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marL="361950" marR="0" lvl="0" indent="-36195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(1)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闭合开关，灯不亮，电压表示数接近电源电压，电流表几乎没有示</a:t>
            </a:r>
            <a:r>
              <a:rPr kumimoji="0" lang="zh-CN" altLang="en-US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数：</a:t>
            </a:r>
            <a:r>
              <a:rPr kumimoji="0" lang="en-US" altLang="zh-CN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_______________________</a:t>
            </a:r>
          </a:p>
          <a:p>
            <a:pPr marL="36195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____________________________</a:t>
            </a:r>
            <a:r>
              <a:rPr kumimoji="0" lang="zh-CN" altLang="en-US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</a:p>
          <a:p>
            <a:pPr marL="361950" marR="0" lvl="0" indent="-36195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2)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闭合开关，灯不亮，电压表示数为零，而电流表有较大示数：</a:t>
            </a: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__________________________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</a:p>
          <a:p>
            <a:pPr marL="361950" marR="0" lvl="0" indent="-36195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(3)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开关闭合，灯不亮，电压表和电流表示数均为零：</a:t>
            </a: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________________________</a:t>
            </a:r>
            <a:r>
              <a:rPr kumimoji="0" lang="zh-CN" altLang="en-US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endParaRPr kumimoji="0" lang="zh-CN" altLang="en-US" sz="2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27538" y="898525"/>
            <a:ext cx="4105275" cy="692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灯丝断路</a:t>
            </a:r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或灯与灯座没有</a:t>
            </a:r>
            <a:endParaRPr lang="zh-CN" altLang="en-US" sz="2600">
              <a:latin typeface="Calibri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2988" y="1501775"/>
            <a:ext cx="4105275" cy="6937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良好接触，或灯座断路等</a:t>
            </a:r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600">
              <a:latin typeface="Calibri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03575" y="2698750"/>
            <a:ext cx="4105275" cy="623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灯被短路</a:t>
            </a:r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或电压表被短路</a:t>
            </a:r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600">
              <a:latin typeface="Calibri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50938" y="3878263"/>
            <a:ext cx="3636962" cy="692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滑动变阻器处断路</a:t>
            </a:r>
            <a:endParaRPr lang="zh-CN" altLang="en-US" sz="2600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272306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73100" y="341313"/>
            <a:ext cx="7786688" cy="369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33400" indent="-5334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marL="361950" marR="0" lvl="0" indent="-36195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(4)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开关闭合，灯较亮，但移动滑动变阻器滑片，灯的亮度不变：</a:t>
            </a:r>
            <a:r>
              <a:rPr kumimoji="0" lang="en-US" altLang="zh-CN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______________________________</a:t>
            </a:r>
          </a:p>
          <a:p>
            <a:pPr marL="36195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________</a:t>
            </a: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____</a:t>
            </a:r>
            <a:r>
              <a:rPr kumimoji="0" lang="zh-CN" altLang="en-US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；</a:t>
            </a:r>
            <a:endParaRPr kumimoji="0" lang="zh-CN" altLang="en-US" sz="2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 marL="361950" marR="0" lvl="0" indent="-36195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(5)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开关闭合，灯发出较暗的光，而移动滑动变阻器的滑片，灯的亮度不变：</a:t>
            </a:r>
            <a:r>
              <a:rPr kumimoji="0" lang="en-US" altLang="zh-CN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____________________</a:t>
            </a:r>
          </a:p>
          <a:p>
            <a:pPr marL="36195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______________</a:t>
            </a: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__</a:t>
            </a:r>
            <a:r>
              <a:rPr kumimoji="0" lang="zh-CN" altLang="en-US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。</a:t>
            </a:r>
            <a:endParaRPr kumimoji="0" lang="zh-CN" altLang="en-US" sz="2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94038" y="914400"/>
            <a:ext cx="4933950" cy="692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同时使用滑动变阻器上方的两个</a:t>
            </a:r>
            <a:endParaRPr lang="zh-CN" altLang="en-US" sz="2600">
              <a:latin typeface="Calibri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5863" y="1541463"/>
            <a:ext cx="1585912" cy="692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接线柱</a:t>
            </a:r>
            <a:endParaRPr lang="zh-CN" altLang="en-US" sz="2600" b="1">
              <a:solidFill>
                <a:srgbClr val="FF0000"/>
              </a:solidFill>
              <a:latin typeface="Times New Roman" pitchFamily="18" charset="0"/>
              <a:ea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16013" y="3289300"/>
            <a:ext cx="2595562" cy="6937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方的两个接线柱</a:t>
            </a:r>
            <a:endParaRPr lang="zh-CN" altLang="en-US" sz="26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16463" y="2686050"/>
            <a:ext cx="3635375" cy="623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同时使用滑动变阻器下</a:t>
            </a:r>
            <a:endParaRPr lang="zh-CN" altLang="en-US" sz="2600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420809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1"/>
          <p:cNvGrpSpPr/>
          <p:nvPr/>
        </p:nvGrpSpPr>
        <p:grpSpPr>
          <a:xfrm>
            <a:off x="146050" y="268288"/>
            <a:ext cx="5341938" cy="593725"/>
            <a:chOff x="230" y="242"/>
            <a:chExt cx="8412" cy="935"/>
          </a:xfrm>
        </p:grpSpPr>
        <p:sp>
          <p:nvSpPr>
            <p:cNvPr id="101" name="Shape 108"/>
            <p:cNvSpPr/>
            <p:nvPr/>
          </p:nvSpPr>
          <p:spPr>
            <a:xfrm>
              <a:off x="255" y="307"/>
              <a:ext cx="947" cy="87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2" name="Shape 112"/>
            <p:cNvSpPr/>
            <p:nvPr/>
          </p:nvSpPr>
          <p:spPr>
            <a:xfrm>
              <a:off x="230" y="340"/>
              <a:ext cx="982" cy="72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cs typeface="微软雅黑" panose="020B0503020204020204" charset="-122"/>
                  <a:sym typeface="微软雅黑" panose="020B0503020204020204" charset="-122"/>
                </a:rPr>
                <a:t>3</a:t>
              </a: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itchFamily="2" charset="-122"/>
                <a:sym typeface="微软雅黑" panose="020B0503020204020204" charset="-122"/>
              </a:endParaRPr>
            </a:p>
          </p:txBody>
        </p:sp>
        <p:sp>
          <p:nvSpPr>
            <p:cNvPr id="103" name="文本框 1"/>
            <p:cNvSpPr txBox="1"/>
            <p:nvPr/>
          </p:nvSpPr>
          <p:spPr>
            <a:xfrm>
              <a:off x="1485" y="242"/>
              <a:ext cx="2062" cy="72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algn="l" defTabSz="914400" rtl="0" eaLnBrk="1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+mn-ea"/>
                </a:rPr>
                <a:t>课堂作业</a:t>
              </a:r>
            </a:p>
          </p:txBody>
        </p:sp>
        <p:cxnSp>
          <p:nvCxnSpPr>
            <p:cNvPr id="104" name="直接连接符 103"/>
            <p:cNvCxnSpPr/>
            <p:nvPr/>
          </p:nvCxnSpPr>
          <p:spPr>
            <a:xfrm>
              <a:off x="1290" y="1067"/>
              <a:ext cx="7352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27657" name="TextBox 23"/>
          <p:cNvSpPr txBox="1"/>
          <p:nvPr/>
        </p:nvSpPr>
        <p:spPr>
          <a:xfrm>
            <a:off x="286385" y="935355"/>
            <a:ext cx="857123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下图是一位同学为测量小灯泡的功率所连的电路。这个电路有什么错误或不妥之处？应该怎样纠正？请你画出正确的电路图。</a:t>
            </a:r>
            <a:endParaRPr lang="zh-CN" altLang="en-US" sz="24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7661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400" y="2085975"/>
            <a:ext cx="3929063" cy="2803525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694988597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16"/>
          <p:cNvSpPr>
            <a:spLocks noChangeArrowheads="1"/>
          </p:cNvSpPr>
          <p:nvPr/>
        </p:nvSpPr>
        <p:spPr bwMode="auto">
          <a:xfrm>
            <a:off x="1055688" y="468313"/>
            <a:ext cx="7180263" cy="1684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marL="622300" marR="0" lvl="0" indent="-622300" algn="l" defTabSz="4572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解：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电路的错误之处及纠正措施：滑动变阻器的接线柱接错，应“一上一下”接入电路中。正确的电路图如图所示。</a:t>
            </a:r>
          </a:p>
        </p:txBody>
      </p:sp>
      <p:pic>
        <p:nvPicPr>
          <p:cNvPr id="4111" name="Picture 15" descr="DTD18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2600" y="2235200"/>
            <a:ext cx="2022475" cy="2106613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849090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4" name="TextBox 18"/>
          <p:cNvSpPr txBox="1"/>
          <p:nvPr/>
        </p:nvSpPr>
        <p:spPr>
          <a:xfrm>
            <a:off x="622300" y="427355"/>
            <a:ext cx="81724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某次雷电的电流约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2×10</a:t>
            </a:r>
            <a:r>
              <a:rPr lang="en-US" altLang="zh-CN" sz="2400" b="1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A,</a:t>
            </a:r>
            <a:r>
              <a:rPr lang="zh-CN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电压约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400" b="1" baseline="3000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V,</a:t>
            </a:r>
            <a:r>
              <a:rPr lang="zh-CN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放电时间约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0.001s</a:t>
            </a:r>
            <a:r>
              <a:rPr lang="zh-CN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。这次雷电的电功率约多少千瓦？释放多少能量？</a:t>
            </a:r>
            <a:endParaRPr lang="zh-CN" altLang="en-US" sz="24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19150" y="1801813"/>
            <a:ext cx="7518400" cy="1753235"/>
          </a:xfrm>
          <a:prstGeom prst="rect">
            <a:avLst/>
          </a:prstGeom>
        </p:spPr>
        <p:txBody>
          <a:bodyPr>
            <a:spAutoFit/>
          </a:bodyPr>
          <a:lstStyle/>
          <a:p>
            <a:pPr marL="622300" marR="0" lvl="0" indent="-6223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解：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由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UI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得雷电的电功率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622300" marR="0" lvl="0" indent="-6223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P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10</a:t>
            </a:r>
            <a:r>
              <a:rPr kumimoji="0" lang="en-US" altLang="zh-CN" sz="2400" b="1" i="0" u="none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V×2×10</a:t>
            </a:r>
            <a:r>
              <a:rPr kumimoji="0" lang="en-US" altLang="zh-CN" sz="2400" b="1" i="0" u="none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A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2×10</a:t>
            </a:r>
            <a:r>
              <a:rPr kumimoji="0" lang="en-US" altLang="zh-CN" sz="2400" b="1" i="0" u="none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12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W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2×10</a:t>
            </a:r>
            <a:r>
              <a:rPr kumimoji="0" lang="en-US" altLang="zh-CN" sz="2400" b="1" i="0" u="none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kW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622300" marR="0" lvl="0" indent="-6223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释放的能量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kumimoji="0" lang="en-US" altLang="zh-CN" sz="24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Pt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2×10</a:t>
            </a:r>
            <a:r>
              <a:rPr kumimoji="0" lang="en-US" altLang="zh-CN" sz="2400" b="1" i="0" u="none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12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W×0.001 s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＝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2×10</a:t>
            </a:r>
            <a:r>
              <a:rPr kumimoji="0" lang="en-US" altLang="zh-CN" sz="2400" b="1" i="0" u="none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9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J</a:t>
            </a:r>
            <a:r>
              <a:rPr kumimoji="0" lang="zh-CN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5849334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5" name="组合 1"/>
          <p:cNvGrpSpPr/>
          <p:nvPr/>
        </p:nvGrpSpPr>
        <p:grpSpPr>
          <a:xfrm>
            <a:off x="161925" y="180975"/>
            <a:ext cx="5516563" cy="522288"/>
            <a:chOff x="255" y="285"/>
            <a:chExt cx="8687" cy="822"/>
          </a:xfrm>
        </p:grpSpPr>
        <p:sp>
          <p:nvSpPr>
            <p:cNvPr id="20" name="Shape 108"/>
            <p:cNvSpPr/>
            <p:nvPr/>
          </p:nvSpPr>
          <p:spPr>
            <a:xfrm>
              <a:off x="412" y="302"/>
              <a:ext cx="957" cy="805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sym typeface="微软雅黑" panose="020B0503020204020204" charset="-122"/>
              </a:endParaRPr>
            </a:p>
          </p:txBody>
        </p:sp>
        <p:sp>
          <p:nvSpPr>
            <p:cNvPr id="21" name="Shape 112"/>
            <p:cNvSpPr/>
            <p:nvPr/>
          </p:nvSpPr>
          <p:spPr>
            <a:xfrm>
              <a:off x="255" y="285"/>
              <a:ext cx="1275" cy="822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2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cs typeface="微软雅黑" panose="020B0503020204020204" charset="-122"/>
                  <a:sym typeface="微软雅黑" panose="020B0503020204020204" charset="-122"/>
                </a:rPr>
                <a:t>1</a:t>
              </a:r>
              <a:endParaRPr kumimoji="0" sz="2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itchFamily="2" charset="-122"/>
                <a:sym typeface="微软雅黑" panose="020B0503020204020204" charset="-122"/>
              </a:endParaRPr>
            </a:p>
          </p:txBody>
        </p:sp>
        <p:sp>
          <p:nvSpPr>
            <p:cNvPr id="22" name="文本框 1"/>
            <p:cNvSpPr txBox="1"/>
            <p:nvPr/>
          </p:nvSpPr>
          <p:spPr>
            <a:xfrm>
              <a:off x="1795" y="367"/>
              <a:ext cx="1742" cy="625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indent="0" algn="l" defTabSz="914400" rtl="0" eaLnBrk="1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Arial"/>
                </a:rPr>
                <a:t>情景导入</a:t>
              </a:r>
              <a:endPara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Arial"/>
                <a:sym typeface="Arial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1590" y="1010"/>
              <a:ext cx="7352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19" name="矩形 18"/>
          <p:cNvSpPr/>
          <p:nvPr/>
        </p:nvSpPr>
        <p:spPr>
          <a:xfrm>
            <a:off x="900113" y="850900"/>
            <a:ext cx="7343775" cy="119888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思考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 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一盏小灯泡额定电压为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1.5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V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，如何测出它的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额定电功率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4810" y="1925320"/>
            <a:ext cx="3737610" cy="2158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466700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323850" y="771525"/>
            <a:ext cx="8362950" cy="3091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33400" indent="-5334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3.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有一个小灯泡标有</a:t>
            </a: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5.0 V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字样，要测定它的额定功率。已知小灯泡正常发光时的电阻值约为</a:t>
            </a: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10 Ω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，电源电压为</a:t>
            </a: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6 V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。</a:t>
            </a:r>
          </a:p>
          <a:p>
            <a:pPr marL="0" marR="0" lvl="0" indent="0" algn="l" defTabSz="914400" rtl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(1)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请你用笔画线代替导线</a:t>
            </a:r>
            <a:r>
              <a:rPr kumimoji="0" lang="zh-CN" altLang="en-US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，</a:t>
            </a:r>
          </a:p>
          <a:p>
            <a:pPr marL="0" marR="0" lvl="0" indent="0" algn="l" defTabSz="914400" rtl="0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连接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完成实验电路。</a:t>
            </a:r>
            <a:endParaRPr kumimoji="0" lang="zh-CN" altLang="en-US" sz="26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pic>
        <p:nvPicPr>
          <p:cNvPr id="16387" name="Picture 7" descr="XX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18163" y="1995488"/>
            <a:ext cx="2587625" cy="1460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447675" y="4005898"/>
            <a:ext cx="2530475" cy="6921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解：如图所示。</a:t>
            </a:r>
            <a:endParaRPr lang="zh-CN" altLang="en-US" sz="26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2296" name="Picture 8" descr="SS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11503" y="3363356"/>
            <a:ext cx="2627859" cy="1545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18120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11188" y="309563"/>
            <a:ext cx="7786688" cy="425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33400" indent="-5334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marL="361950" marR="0" lvl="0" indent="-36195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(2)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闭合开关前，滑动变阻器滑片应该在</a:t>
            </a: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________(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填“</a:t>
            </a:r>
            <a:r>
              <a:rPr kumimoji="0" lang="en-US" altLang="zh-CN" sz="26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或“</a:t>
            </a:r>
            <a:r>
              <a:rPr kumimoji="0" lang="en-US" altLang="zh-CN" sz="26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”)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端。</a:t>
            </a:r>
          </a:p>
          <a:p>
            <a:pPr marL="361950" marR="0" lvl="0" indent="-36195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(3)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某次连接线路后，闭合开关灯不亮，电流表有示数，电压表没有示数，猜想以下</a:t>
            </a: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种故障，其中可能的是</a:t>
            </a: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　　</a:t>
            </a: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)</a:t>
            </a:r>
          </a:p>
          <a:p>
            <a:pPr marL="36195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.可能是灯丝断了</a:t>
            </a:r>
          </a:p>
          <a:p>
            <a:pPr marL="36195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.可能是开关接线处断路</a:t>
            </a:r>
          </a:p>
          <a:p>
            <a:pPr marL="36195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C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.可能是小灯泡的灯座短路</a:t>
            </a:r>
          </a:p>
        </p:txBody>
      </p:sp>
      <p:sp>
        <p:nvSpPr>
          <p:cNvPr id="7" name="矩形 6"/>
          <p:cNvSpPr/>
          <p:nvPr/>
        </p:nvSpPr>
        <p:spPr>
          <a:xfrm>
            <a:off x="6659563" y="265113"/>
            <a:ext cx="576262" cy="6937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600" b="1" i="1">
              <a:solidFill>
                <a:srgbClr val="FF0000"/>
              </a:solidFill>
              <a:latin typeface="Times New Roman" pitchFamily="18" charset="0"/>
              <a:ea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68538" y="2354263"/>
            <a:ext cx="935037" cy="692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600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277132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84213" y="398463"/>
            <a:ext cx="7424738" cy="309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33400" indent="-5334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marL="36195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为避免出现上述故障时损坏电流表，选择的滑动变阻器的最大阻值应不小于</a:t>
            </a: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________Ω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。</a:t>
            </a:r>
          </a:p>
          <a:p>
            <a:pPr marL="361950" marR="0" lvl="0" indent="-36195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(4)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排除故障后，移动变阻器滑片，观察当</a:t>
            </a:r>
            <a:r>
              <a:rPr kumimoji="0" lang="en-US" altLang="zh-CN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_______</a:t>
            </a:r>
            <a:r>
              <a:rPr kumimoji="0" lang="zh-CN" altLang="en-US" sz="2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表示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数为</a:t>
            </a:r>
            <a:r>
              <a:rPr kumimoji="0" lang="en-US" altLang="zh-CN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________</a:t>
            </a:r>
            <a:r>
              <a:rPr kumimoji="0" lang="zh-CN" altLang="en-US" sz="2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时，再记录另一个电表的示数，可以计算小灯泡的额定功率。</a:t>
            </a:r>
            <a:endParaRPr kumimoji="0" lang="zh-CN" altLang="en-US" sz="26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24525" y="1130300"/>
            <a:ext cx="866775" cy="493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zh-CN" altLang="en-US" sz="26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08800" y="1698625"/>
            <a:ext cx="866775" cy="493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电压</a:t>
            </a:r>
            <a:endParaRPr lang="zh-CN" altLang="en-US" sz="26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71775" y="2343150"/>
            <a:ext cx="866775" cy="493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5V</a:t>
            </a:r>
            <a:endParaRPr lang="zh-CN" altLang="en-US" sz="26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25463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4963" y="331788"/>
            <a:ext cx="7796213" cy="230695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4.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某实验小组的同学用如图所示的器材测量小灯泡电功率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.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已知待测小灯泡额定电压为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3.8V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，小灯泡的额定功率估计在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1.2W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左右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）连接电流表时应选用哪个量程？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）用笔画出导线完成电路的连接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（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）在虚线框中画出相应的电路图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.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25603" name="Picture 2" descr="D:\搜狗高速下载\快速保存图片\W02014061935262715164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8" y="2640013"/>
            <a:ext cx="3692525" cy="2357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 bwMode="auto">
          <a:xfrm>
            <a:off x="5156200" y="2708275"/>
            <a:ext cx="3094355" cy="2247265"/>
          </a:xfrm>
          <a:prstGeom prst="rect">
            <a:avLst/>
          </a:prstGeom>
          <a:ln>
            <a:solidFill>
              <a:srgbClr val="646464"/>
            </a:solidFill>
            <a:prstDash val="sysDash"/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黑体" pitchFamily="49" charset="-122"/>
              <a:cs typeface="+mn-cs"/>
            </a:endParaRPr>
          </a:p>
        </p:txBody>
      </p:sp>
      <p:sp>
        <p:nvSpPr>
          <p:cNvPr id="27653" name="任意多边形 2"/>
          <p:cNvSpPr/>
          <p:nvPr/>
        </p:nvSpPr>
        <p:spPr>
          <a:xfrm>
            <a:off x="3265488" y="3509963"/>
            <a:ext cx="498475" cy="742950"/>
          </a:xfrm>
          <a:custGeom>
            <a:avLst/>
            <a:gdLst/>
            <a:ahLst/>
            <a:cxnLst>
              <a:cxn ang="0">
                <a:pos x="0" y="742950"/>
              </a:cxn>
              <a:cxn ang="0">
                <a:pos x="464222" y="530678"/>
              </a:cxn>
              <a:cxn ang="0">
                <a:pos x="423503" y="0"/>
              </a:cxn>
            </a:cxnLst>
            <a:rect l="0" t="0" r="0" b="0"/>
            <a:pathLst>
              <a:path w="498628" h="742950">
                <a:moveTo>
                  <a:pt x="0" y="742950"/>
                </a:moveTo>
                <a:cubicBezTo>
                  <a:pt x="197304" y="698726"/>
                  <a:pt x="394608" y="654503"/>
                  <a:pt x="465365" y="530678"/>
                </a:cubicBezTo>
                <a:cubicBezTo>
                  <a:pt x="536122" y="406853"/>
                  <a:pt x="480332" y="203426"/>
                  <a:pt x="424543" y="0"/>
                </a:cubicBezTo>
              </a:path>
            </a:pathLst>
          </a:custGeom>
          <a:noFill/>
          <a:ln w="19050" cap="flat" cmpd="sng">
            <a:solidFill>
              <a:srgbClr val="EEA512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54" name="任意多边形 4"/>
          <p:cNvSpPr/>
          <p:nvPr/>
        </p:nvSpPr>
        <p:spPr>
          <a:xfrm>
            <a:off x="2794000" y="3494088"/>
            <a:ext cx="398463" cy="776287"/>
          </a:xfrm>
          <a:custGeom>
            <a:avLst/>
            <a:gdLst/>
            <a:ahLst/>
            <a:cxnLst>
              <a:cxn ang="0">
                <a:pos x="47362" y="781064"/>
              </a:cxn>
              <a:cxn ang="0">
                <a:pos x="30817" y="320647"/>
              </a:cxn>
              <a:cxn ang="0">
                <a:pos x="403092" y="0"/>
              </a:cxn>
            </a:cxnLst>
            <a:rect l="0" t="0" r="0" b="0"/>
            <a:pathLst>
              <a:path w="397806" h="775607">
                <a:moveTo>
                  <a:pt x="46741" y="775607"/>
                </a:moveTo>
                <a:cubicBezTo>
                  <a:pt x="9321" y="611641"/>
                  <a:pt x="-28098" y="447675"/>
                  <a:pt x="30413" y="318407"/>
                </a:cubicBezTo>
                <a:cubicBezTo>
                  <a:pt x="88924" y="189139"/>
                  <a:pt x="339295" y="53068"/>
                  <a:pt x="397806" y="0"/>
                </a:cubicBezTo>
              </a:path>
            </a:pathLst>
          </a:custGeom>
          <a:noFill/>
          <a:ln w="19050" cap="flat" cmpd="sng">
            <a:solidFill>
              <a:srgbClr val="EEA512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55" name="任意多边形 5"/>
          <p:cNvSpPr/>
          <p:nvPr/>
        </p:nvSpPr>
        <p:spPr>
          <a:xfrm>
            <a:off x="2244725" y="3519488"/>
            <a:ext cx="604838" cy="750887"/>
          </a:xfrm>
          <a:custGeom>
            <a:avLst/>
            <a:gdLst/>
            <a:ahLst/>
            <a:cxnLst>
              <a:cxn ang="0">
                <a:pos x="609627" y="749298"/>
              </a:cxn>
              <a:cxn ang="0">
                <a:pos x="173002" y="350216"/>
              </a:cxn>
              <a:cxn ang="0">
                <a:pos x="0" y="0"/>
              </a:cxn>
            </a:cxnLst>
            <a:rect l="0" t="0" r="0" b="0"/>
            <a:pathLst>
              <a:path w="604157" h="751114">
                <a:moveTo>
                  <a:pt x="604157" y="751114"/>
                </a:moveTo>
                <a:cubicBezTo>
                  <a:pt x="438150" y="613682"/>
                  <a:pt x="272143" y="476250"/>
                  <a:pt x="171450" y="351064"/>
                </a:cubicBezTo>
                <a:cubicBezTo>
                  <a:pt x="70757" y="225878"/>
                  <a:pt x="0" y="0"/>
                  <a:pt x="0" y="0"/>
                </a:cubicBezTo>
              </a:path>
            </a:pathLst>
          </a:custGeom>
          <a:noFill/>
          <a:ln w="19050" cap="flat" cmpd="sng">
            <a:solidFill>
              <a:srgbClr val="EEA512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56" name="任意多边形 6"/>
          <p:cNvSpPr/>
          <p:nvPr/>
        </p:nvSpPr>
        <p:spPr>
          <a:xfrm>
            <a:off x="1184275" y="3449638"/>
            <a:ext cx="823913" cy="608012"/>
          </a:xfrm>
          <a:custGeom>
            <a:avLst/>
            <a:gdLst/>
            <a:ahLst/>
            <a:cxnLst>
              <a:cxn ang="0">
                <a:pos x="819169" y="53013"/>
              </a:cxn>
              <a:cxn ang="0">
                <a:pos x="283871" y="53013"/>
              </a:cxn>
              <a:cxn ang="0">
                <a:pos x="0" y="603968"/>
              </a:cxn>
            </a:cxnLst>
            <a:rect l="0" t="0" r="0" b="0"/>
            <a:pathLst>
              <a:path w="824593" h="608592">
                <a:moveTo>
                  <a:pt x="824593" y="53421"/>
                </a:moveTo>
                <a:cubicBezTo>
                  <a:pt x="623887" y="7157"/>
                  <a:pt x="423182" y="-39107"/>
                  <a:pt x="285750" y="53421"/>
                </a:cubicBezTo>
                <a:cubicBezTo>
                  <a:pt x="148318" y="145949"/>
                  <a:pt x="74159" y="377270"/>
                  <a:pt x="0" y="608592"/>
                </a:cubicBezTo>
              </a:path>
            </a:pathLst>
          </a:custGeom>
          <a:noFill/>
          <a:ln w="19050" cap="flat" cmpd="sng">
            <a:solidFill>
              <a:srgbClr val="EEA512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7657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7200" y="2789238"/>
            <a:ext cx="2333625" cy="2166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5481638" y="1454150"/>
            <a:ext cx="3395663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电流表选用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0~0.6A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量程</a:t>
            </a:r>
          </a:p>
        </p:txBody>
      </p:sp>
    </p:spTree>
    <p:extLst>
      <p:ext uri="{BB962C8B-B14F-4D97-AF65-F5344CB8AC3E}">
        <p14:creationId xmlns:p14="http://schemas.microsoft.com/office/powerpoint/2010/main" val="28563840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2763" y="623888"/>
            <a:ext cx="8035925" cy="14204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5.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某电炉在额定电压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220V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下的功率为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1000W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，当实际电压只有额定电压的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80%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时，若电炉的电阻保持不变，此时电炉的实际功率是多少？</a:t>
            </a:r>
          </a:p>
        </p:txBody>
      </p:sp>
      <p:sp>
        <p:nvSpPr>
          <p:cNvPr id="29699" name="矩形 2"/>
          <p:cNvSpPr/>
          <p:nvPr/>
        </p:nvSpPr>
        <p:spPr>
          <a:xfrm>
            <a:off x="1017588" y="2316163"/>
            <a:ext cx="719137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解：</a:t>
            </a:r>
          </a:p>
        </p:txBody>
      </p:sp>
      <p:graphicFrame>
        <p:nvGraphicFramePr>
          <p:cNvPr id="29700" name="对象 3"/>
          <p:cNvGraphicFramePr>
            <a:graphicFrameLocks noChangeAspect="1"/>
          </p:cNvGraphicFramePr>
          <p:nvPr/>
        </p:nvGraphicFramePr>
        <p:xfrm>
          <a:off x="1736725" y="2159000"/>
          <a:ext cx="1614488" cy="776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0" r:id="rId3" imgW="799465" imgH="431800" progId="Equation.DSMT4">
                  <p:embed/>
                </p:oleObj>
              </mc:Choice>
              <mc:Fallback>
                <p:oleObj r:id="rId3" imgW="799465" imgH="431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36725" y="2159000"/>
                        <a:ext cx="1614488" cy="7762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01" name="对象 5"/>
          <p:cNvGraphicFramePr>
            <a:graphicFrameLocks noChangeAspect="1"/>
          </p:cNvGraphicFramePr>
          <p:nvPr/>
        </p:nvGraphicFramePr>
        <p:xfrm>
          <a:off x="3522663" y="2165350"/>
          <a:ext cx="1249362" cy="84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1" r:id="rId5" imgW="635000" imgH="431800" progId="Equation.DSMT4">
                  <p:embed/>
                </p:oleObj>
              </mc:Choice>
              <mc:Fallback>
                <p:oleObj r:id="rId5" imgW="635000" imgH="431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522663" y="2165350"/>
                        <a:ext cx="1249362" cy="8493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702" name="对象 7"/>
          <p:cNvGraphicFramePr>
            <a:graphicFrameLocks noChangeAspect="1"/>
          </p:cNvGraphicFramePr>
          <p:nvPr/>
        </p:nvGraphicFramePr>
        <p:xfrm>
          <a:off x="1728788" y="3030538"/>
          <a:ext cx="5281612" cy="955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2" r:id="rId7" imgW="2946400" imgH="533400" progId="Equation.DSMT4">
                  <p:embed/>
                </p:oleObj>
              </mc:Choice>
              <mc:Fallback>
                <p:oleObj r:id="rId7" imgW="2946400" imgH="533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728788" y="3030538"/>
                        <a:ext cx="5281612" cy="955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053645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6" name="TextBox 17"/>
          <p:cNvSpPr txBox="1"/>
          <p:nvPr/>
        </p:nvSpPr>
        <p:spPr>
          <a:xfrm>
            <a:off x="177800" y="201930"/>
            <a:ext cx="874331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某学校共有电灯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盏，都用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60W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的普通照明灯泡，平均每天用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4h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。如果都改用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40W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的日光灯，不但可以省电，而且比原来更亮了。该校一年（</a:t>
            </a:r>
            <a:r>
              <a:rPr lang="en-US" altLang="zh-CN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365</a:t>
            </a:r>
            <a:r>
              <a:rPr lang="zh-CN" altLang="en-US" sz="2400" b="1">
                <a:latin typeface="Times New Roman" panose="02020603050405020304" pitchFamily="18" charset="0"/>
                <a:cs typeface="Times New Roman" panose="02020603050405020304" pitchFamily="18" charset="0"/>
              </a:rPr>
              <a:t>天）可节约多少电能？</a:t>
            </a:r>
            <a:endParaRPr lang="zh-CN" altLang="zh-CN" sz="2400" b="1">
              <a:latin typeface="Times New Roman" pitchFamily="18" charset="0"/>
              <a:ea typeface="Times New Roman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7800" y="1878330"/>
            <a:ext cx="8058785" cy="3138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/>
                <a:ea typeface="宋体" panose="02010600030101010101" pitchFamily="2" charset="-122"/>
                <a:cs typeface="Times New Roman" panose="02020603050405020304"/>
              </a:rPr>
              <a:t>解：</a:t>
            </a:r>
            <a:r>
              <a:rPr kumimoji="0" lang="zh-CN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该学校未用日光灯时一年总用电量为</a:t>
            </a:r>
            <a:r>
              <a:rPr kumimoji="0" lang="en-US" altLang="zh-CN" sz="22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kumimoji="0" lang="en-US" altLang="zh-CN" sz="2200" b="1" i="0" u="none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0.06 kW</a:t>
            </a:r>
          </a:p>
          <a:p>
            <a:pPr marL="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×4 h×100×365</a:t>
            </a:r>
            <a:r>
              <a:rPr kumimoji="0" lang="zh-CN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8 760 kW·h</a:t>
            </a:r>
            <a:r>
              <a:rPr kumimoji="0" lang="zh-CN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 marL="62230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改用日光灯一年总用电量为</a:t>
            </a:r>
          </a:p>
          <a:p>
            <a:pPr marL="62230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kumimoji="0" lang="en-US" altLang="zh-CN" sz="2200" b="1" i="0" u="none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0.04 kW×4 h×100×365</a:t>
            </a:r>
            <a:r>
              <a:rPr kumimoji="0" lang="zh-CN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5 840 kW·h</a:t>
            </a:r>
            <a:r>
              <a:rPr kumimoji="0" lang="zh-CN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 marL="62230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故该学校一年可节约的电量为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Δ</a:t>
            </a:r>
            <a:r>
              <a:rPr kumimoji="0" lang="en-US" altLang="zh-CN" sz="22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kumimoji="0" lang="zh-CN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kumimoji="0" lang="en-US" altLang="zh-CN" sz="22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kumimoji="0" lang="en-US" altLang="zh-CN" sz="2200" b="1" i="0" u="none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zh-CN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kumimoji="0" lang="en-US" altLang="zh-CN" sz="2200" b="1" i="1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kumimoji="0" lang="en-US" altLang="zh-CN" sz="2200" b="1" i="0" u="none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endParaRPr kumimoji="0" lang="en-US" altLang="zh-CN" sz="2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622300" marR="0" lvl="0" indent="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8760 kW·h</a:t>
            </a:r>
            <a:r>
              <a:rPr kumimoji="0" lang="zh-CN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5 840 kW·h</a:t>
            </a:r>
            <a:r>
              <a:rPr kumimoji="0" lang="zh-CN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kumimoji="0" lang="en-US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2 920 kW·h</a:t>
            </a:r>
            <a:r>
              <a:rPr kumimoji="0" lang="zh-CN" altLang="zh-CN" sz="2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pic>
        <p:nvPicPr>
          <p:cNvPr id="34828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0934700" y="11772900"/>
            <a:ext cx="330200" cy="4064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26520438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1"/>
          <p:cNvGrpSpPr/>
          <p:nvPr/>
        </p:nvGrpSpPr>
        <p:grpSpPr>
          <a:xfrm>
            <a:off x="146050" y="280988"/>
            <a:ext cx="5341938" cy="581025"/>
            <a:chOff x="230" y="262"/>
            <a:chExt cx="8412" cy="915"/>
          </a:xfrm>
        </p:grpSpPr>
        <p:sp>
          <p:nvSpPr>
            <p:cNvPr id="101" name="Shape 108"/>
            <p:cNvSpPr/>
            <p:nvPr/>
          </p:nvSpPr>
          <p:spPr>
            <a:xfrm>
              <a:off x="255" y="307"/>
              <a:ext cx="947" cy="87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2" name="Shape 112"/>
            <p:cNvSpPr/>
            <p:nvPr/>
          </p:nvSpPr>
          <p:spPr>
            <a:xfrm>
              <a:off x="230" y="340"/>
              <a:ext cx="982" cy="72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cs typeface="微软雅黑" panose="020B0503020204020204" charset="-122"/>
                  <a:sym typeface="微软雅黑" panose="020B0503020204020204" charset="-122"/>
                </a:rPr>
                <a:t>2</a:t>
              </a: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itchFamily="2" charset="-122"/>
                <a:sym typeface="微软雅黑" panose="020B0503020204020204" charset="-122"/>
              </a:endParaRPr>
            </a:p>
          </p:txBody>
        </p:sp>
        <p:sp>
          <p:nvSpPr>
            <p:cNvPr id="103" name="文本框 1"/>
            <p:cNvSpPr txBox="1"/>
            <p:nvPr/>
          </p:nvSpPr>
          <p:spPr>
            <a:xfrm>
              <a:off x="1485" y="262"/>
              <a:ext cx="6811" cy="72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marL="0" marR="0" lvl="0" algn="l" defTabSz="914400" rtl="0" eaLnBrk="1" fontAlgn="auto" latinLnBrk="1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Arial"/>
                  <a:sym typeface="Arial"/>
                </a:rPr>
                <a:t>知识点一   测量小灯泡的电功率</a:t>
              </a:r>
              <a:endParaRPr kumimoji="0" lang="en-US" altLang="zh-CN" sz="24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Arial"/>
                <a:sym typeface="+mn-ea"/>
              </a:endParaRPr>
            </a:p>
          </p:txBody>
        </p:sp>
        <p:cxnSp>
          <p:nvCxnSpPr>
            <p:cNvPr id="104" name="直接连接符 103"/>
            <p:cNvCxnSpPr/>
            <p:nvPr/>
          </p:nvCxnSpPr>
          <p:spPr>
            <a:xfrm>
              <a:off x="1290" y="1067"/>
              <a:ext cx="7352" cy="0"/>
            </a:xfrm>
            <a:prstGeom prst="line">
              <a:avLst/>
            </a:prstGeom>
            <a:noFill/>
            <a:ln w="28575" cap="flat">
              <a:solidFill>
                <a:srgbClr val="007E27"/>
              </a:solidFill>
              <a:prstDash val="solid"/>
              <a:miter lim="800000"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</p:cxnSp>
      </p:grpSp>
      <p:sp>
        <p:nvSpPr>
          <p:cNvPr id="10256" name="TextBox 9"/>
          <p:cNvSpPr txBox="1"/>
          <p:nvPr/>
        </p:nvSpPr>
        <p:spPr>
          <a:xfrm>
            <a:off x="137160" y="1041400"/>
            <a:ext cx="882713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</a:rPr>
              <a:t>思路点拨：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</a:rPr>
              <a:t>根据公式：</a:t>
            </a:r>
            <a:r>
              <a:rPr lang="en-US" altLang="zh-CN" sz="2400" b="1" i="1">
                <a:latin typeface="Times New Roman" panose="02020603050405020304" pitchFamily="18" charset="0"/>
              </a:rPr>
              <a:t>P</a:t>
            </a:r>
            <a:r>
              <a:rPr lang="en-US" altLang="zh-CN" sz="2400" b="1">
                <a:latin typeface="Times New Roman" panose="02020603050405020304" pitchFamily="18" charset="0"/>
              </a:rPr>
              <a:t>=</a:t>
            </a:r>
            <a:r>
              <a:rPr lang="en-US" altLang="zh-CN" sz="2400" b="1" i="1">
                <a:latin typeface="Times New Roman" panose="02020603050405020304" pitchFamily="18" charset="0"/>
              </a:rPr>
              <a:t>UI</a:t>
            </a:r>
            <a:r>
              <a:rPr lang="zh-CN" altLang="en-US" sz="2400" b="1">
                <a:latin typeface="Times New Roman" panose="02020603050405020304" pitchFamily="18" charset="0"/>
              </a:rPr>
              <a:t>，测量出小灯泡两端的电压和流过灯泡的电流，就能求出电功率。</a:t>
            </a:r>
            <a:endParaRPr lang="en-US" altLang="zh-CN" sz="2400" b="1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78226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256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/>
          <p:nvPr/>
        </p:nvSpPr>
        <p:spPr>
          <a:xfrm>
            <a:off x="2192338" y="744538"/>
            <a:ext cx="532923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测量小灯泡的电功率。 </a:t>
            </a:r>
          </a:p>
        </p:txBody>
      </p:sp>
      <p:sp>
        <p:nvSpPr>
          <p:cNvPr id="5" name="矩形 7"/>
          <p:cNvSpPr/>
          <p:nvPr/>
        </p:nvSpPr>
        <p:spPr>
          <a:xfrm>
            <a:off x="2192338" y="1738313"/>
            <a:ext cx="104457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P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= </a:t>
            </a:r>
            <a:r>
              <a:rPr lang="en-US" altLang="zh-CN" sz="2400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UI</a:t>
            </a:r>
            <a:endParaRPr lang="zh-CN" altLang="en-US" sz="1600">
              <a:latin typeface="Arial" pitchFamily="34" charset="0"/>
              <a:ea typeface="黑体" pitchFamily="49" charset="-122"/>
            </a:endParaRPr>
          </a:p>
        </p:txBody>
      </p:sp>
      <p:sp>
        <p:nvSpPr>
          <p:cNvPr id="16" name="矩形 8"/>
          <p:cNvSpPr/>
          <p:nvPr/>
        </p:nvSpPr>
        <p:spPr>
          <a:xfrm>
            <a:off x="2192338" y="2768600"/>
            <a:ext cx="6372225" cy="829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电源、开关、导线、电流表、电压表、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滑动变阻器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、小灯泡（额定电压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2.5 V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）</a:t>
            </a:r>
            <a:endParaRPr lang="zh-CN" altLang="en-US" sz="16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7" name="Rectangle 2"/>
          <p:cNvSpPr/>
          <p:nvPr/>
        </p:nvSpPr>
        <p:spPr>
          <a:xfrm>
            <a:off x="431800" y="752475"/>
            <a:ext cx="1431925" cy="461963"/>
          </a:xfrm>
          <a:prstGeom prst="rect">
            <a:avLst/>
          </a:prstGeom>
          <a:solidFill>
            <a:srgbClr val="FFFF00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实验目的</a:t>
            </a:r>
            <a:endParaRPr lang="en-US" altLang="zh-CN" sz="2400" b="1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18" name="Rectangle 2"/>
          <p:cNvSpPr/>
          <p:nvPr/>
        </p:nvSpPr>
        <p:spPr>
          <a:xfrm>
            <a:off x="431800" y="1735138"/>
            <a:ext cx="1431925" cy="461962"/>
          </a:xfrm>
          <a:prstGeom prst="rect">
            <a:avLst/>
          </a:prstGeom>
          <a:solidFill>
            <a:srgbClr val="FFFF00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实验原理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Rectangle 2"/>
          <p:cNvSpPr/>
          <p:nvPr/>
        </p:nvSpPr>
        <p:spPr>
          <a:xfrm>
            <a:off x="431800" y="2770188"/>
            <a:ext cx="1431925" cy="461962"/>
          </a:xfrm>
          <a:prstGeom prst="rect">
            <a:avLst/>
          </a:prstGeom>
          <a:solidFill>
            <a:srgbClr val="FFFF00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实验器材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7134848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38"/>
          <p:cNvGrpSpPr/>
          <p:nvPr/>
        </p:nvGrpSpPr>
        <p:grpSpPr>
          <a:xfrm>
            <a:off x="957263" y="1271588"/>
            <a:ext cx="4541837" cy="3078162"/>
            <a:chOff x="1497" y="1095"/>
            <a:chExt cx="2861" cy="1939"/>
          </a:xfrm>
        </p:grpSpPr>
        <p:grpSp>
          <p:nvGrpSpPr>
            <p:cNvPr id="7174" name="Group 35"/>
            <p:cNvGrpSpPr/>
            <p:nvPr/>
          </p:nvGrpSpPr>
          <p:grpSpPr>
            <a:xfrm>
              <a:off x="1497" y="1095"/>
              <a:ext cx="2861" cy="1939"/>
              <a:chOff x="1497" y="1095"/>
              <a:chExt cx="2861" cy="1939"/>
            </a:xfrm>
          </p:grpSpPr>
          <p:grpSp>
            <p:nvGrpSpPr>
              <p:cNvPr id="7177" name="Group 4"/>
              <p:cNvGrpSpPr/>
              <p:nvPr/>
            </p:nvGrpSpPr>
            <p:grpSpPr>
              <a:xfrm>
                <a:off x="1497" y="1095"/>
                <a:ext cx="2861" cy="1939"/>
                <a:chOff x="0" y="0"/>
                <a:chExt cx="4541497" cy="3077654"/>
              </a:xfrm>
            </p:grpSpPr>
            <p:sp>
              <p:nvSpPr>
                <p:cNvPr id="7179" name="Line 40"/>
                <p:cNvSpPr/>
                <p:nvPr/>
              </p:nvSpPr>
              <p:spPr>
                <a:xfrm>
                  <a:off x="1510506" y="1002792"/>
                  <a:ext cx="2681288" cy="0"/>
                </a:xfrm>
                <a:prstGeom prst="line">
                  <a:avLst/>
                </a:prstGeom>
                <a:ln w="222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7180" name="Line 41"/>
                <p:cNvSpPr/>
                <p:nvPr/>
              </p:nvSpPr>
              <p:spPr>
                <a:xfrm>
                  <a:off x="794" y="1002792"/>
                  <a:ext cx="871538" cy="0"/>
                </a:xfrm>
                <a:prstGeom prst="line">
                  <a:avLst/>
                </a:prstGeom>
                <a:ln w="222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7181" name="Line 42"/>
                <p:cNvSpPr/>
                <p:nvPr/>
              </p:nvSpPr>
              <p:spPr>
                <a:xfrm rot="-5400000">
                  <a:off x="-943769" y="1948942"/>
                  <a:ext cx="1887538" cy="0"/>
                </a:xfrm>
                <a:prstGeom prst="line">
                  <a:avLst/>
                </a:prstGeom>
                <a:ln w="222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7182" name="Line 43"/>
                <p:cNvSpPr/>
                <p:nvPr/>
              </p:nvSpPr>
              <p:spPr>
                <a:xfrm>
                  <a:off x="794" y="2891917"/>
                  <a:ext cx="1443038" cy="0"/>
                </a:xfrm>
                <a:prstGeom prst="line">
                  <a:avLst/>
                </a:prstGeom>
                <a:ln w="222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7183" name="Line 44"/>
                <p:cNvSpPr/>
                <p:nvPr/>
              </p:nvSpPr>
              <p:spPr>
                <a:xfrm>
                  <a:off x="1874044" y="2891917"/>
                  <a:ext cx="1082675" cy="0"/>
                </a:xfrm>
                <a:prstGeom prst="line">
                  <a:avLst/>
                </a:prstGeom>
                <a:ln w="222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7184" name="Line 45"/>
                <p:cNvSpPr/>
                <p:nvPr/>
              </p:nvSpPr>
              <p:spPr>
                <a:xfrm>
                  <a:off x="3045619" y="2891917"/>
                  <a:ext cx="1146175" cy="0"/>
                </a:xfrm>
                <a:prstGeom prst="line">
                  <a:avLst/>
                </a:prstGeom>
                <a:ln w="222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7185" name="Line 46"/>
                <p:cNvSpPr/>
                <p:nvPr/>
              </p:nvSpPr>
              <p:spPr>
                <a:xfrm rot="-5400000">
                  <a:off x="3247231" y="1948942"/>
                  <a:ext cx="1887538" cy="0"/>
                </a:xfrm>
                <a:prstGeom prst="line">
                  <a:avLst/>
                </a:prstGeom>
                <a:ln w="222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7186" name="Oval 47"/>
                <p:cNvSpPr/>
                <p:nvPr/>
              </p:nvSpPr>
              <p:spPr>
                <a:xfrm>
                  <a:off x="3918557" y="1728192"/>
                  <a:ext cx="533400" cy="531813"/>
                </a:xfrm>
                <a:prstGeom prst="ellipse">
                  <a:avLst/>
                </a:prstGeom>
                <a:solidFill>
                  <a:schemeClr val="bg1"/>
                </a:solidFill>
                <a:ln w="222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pPr eaLnBrk="1" hangingPunct="1"/>
                  <a:endParaRPr lang="zh-CN" altLang="en-US">
                    <a:latin typeface="Arial" pitchFamily="34" charset="0"/>
                    <a:ea typeface="黑体" pitchFamily="49" charset="-122"/>
                  </a:endParaRPr>
                </a:p>
              </p:txBody>
            </p:sp>
            <p:sp>
              <p:nvSpPr>
                <p:cNvPr id="7187" name="AutoShape 48"/>
                <p:cNvSpPr/>
                <p:nvPr/>
              </p:nvSpPr>
              <p:spPr>
                <a:xfrm>
                  <a:off x="2442393" y="720080"/>
                  <a:ext cx="520700" cy="519113"/>
                </a:xfrm>
                <a:prstGeom prst="flowChartSummingJunction">
                  <a:avLst/>
                </a:prstGeom>
                <a:solidFill>
                  <a:schemeClr val="bg1"/>
                </a:solidFill>
                <a:ln w="222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pPr eaLnBrk="1" hangingPunct="1"/>
                  <a:endParaRPr lang="zh-CN" altLang="en-US">
                    <a:latin typeface="Arial" panose="020B0604020202020204" pitchFamily="34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7188" name="Rectangle 51"/>
                <p:cNvSpPr/>
                <p:nvPr/>
              </p:nvSpPr>
              <p:spPr>
                <a:xfrm>
                  <a:off x="267494" y="856742"/>
                  <a:ext cx="846138" cy="298450"/>
                </a:xfrm>
                <a:prstGeom prst="rect">
                  <a:avLst/>
                </a:prstGeom>
                <a:solidFill>
                  <a:schemeClr val="bg1"/>
                </a:solidFill>
                <a:ln w="222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pPr eaLnBrk="1" hangingPunct="1"/>
                  <a:endParaRPr lang="zh-CN" altLang="en-US">
                    <a:latin typeface="Arial" panose="020B0604020202020204" pitchFamily="34" charset="0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7189" name="Line 52"/>
                <p:cNvSpPr/>
                <p:nvPr/>
              </p:nvSpPr>
              <p:spPr>
                <a:xfrm>
                  <a:off x="689769" y="345567"/>
                  <a:ext cx="820738" cy="0"/>
                </a:xfrm>
                <a:prstGeom prst="line">
                  <a:avLst/>
                </a:prstGeom>
                <a:ln w="222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7190" name="Line 54"/>
                <p:cNvSpPr/>
                <p:nvPr/>
              </p:nvSpPr>
              <p:spPr>
                <a:xfrm rot="-5400000">
                  <a:off x="1181889" y="674174"/>
                  <a:ext cx="657225" cy="0"/>
                </a:xfrm>
                <a:prstGeom prst="line">
                  <a:avLst/>
                </a:prstGeom>
                <a:ln w="222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  <p:grpSp>
              <p:nvGrpSpPr>
                <p:cNvPr id="7191" name="Group 17"/>
                <p:cNvGrpSpPr/>
                <p:nvPr/>
              </p:nvGrpSpPr>
              <p:grpSpPr>
                <a:xfrm flipV="1">
                  <a:off x="2126225" y="252028"/>
                  <a:ext cx="1119187" cy="766763"/>
                  <a:chOff x="0" y="0"/>
                  <a:chExt cx="1119187" cy="766763"/>
                </a:xfrm>
              </p:grpSpPr>
              <p:sp>
                <p:nvSpPr>
                  <p:cNvPr id="7204" name="Line 53"/>
                  <p:cNvSpPr/>
                  <p:nvPr/>
                </p:nvSpPr>
                <p:spPr>
                  <a:xfrm rot="-5400000">
                    <a:off x="-383381" y="383381"/>
                    <a:ext cx="766763" cy="0"/>
                  </a:xfrm>
                  <a:prstGeom prst="line">
                    <a:avLst/>
                  </a:prstGeom>
                  <a:ln w="222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7205" name="Line 55"/>
                  <p:cNvSpPr/>
                  <p:nvPr/>
                </p:nvSpPr>
                <p:spPr>
                  <a:xfrm rot="-5400000">
                    <a:off x="735801" y="383381"/>
                    <a:ext cx="766763" cy="0"/>
                  </a:xfrm>
                  <a:prstGeom prst="line">
                    <a:avLst/>
                  </a:prstGeom>
                  <a:ln w="222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7206" name="Line 57"/>
                  <p:cNvSpPr/>
                  <p:nvPr/>
                </p:nvSpPr>
                <p:spPr>
                  <a:xfrm>
                    <a:off x="793" y="753269"/>
                    <a:ext cx="1106488" cy="0"/>
                  </a:xfrm>
                  <a:prstGeom prst="line">
                    <a:avLst/>
                  </a:prstGeom>
                  <a:ln w="222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</p:grpSp>
            <p:sp>
              <p:nvSpPr>
                <p:cNvPr id="7192" name="Line 59"/>
                <p:cNvSpPr/>
                <p:nvPr/>
              </p:nvSpPr>
              <p:spPr>
                <a:xfrm rot="-5400000">
                  <a:off x="429418" y="594804"/>
                  <a:ext cx="520700" cy="0"/>
                </a:xfrm>
                <a:prstGeom prst="line">
                  <a:avLst/>
                </a:prstGeom>
                <a:ln w="22225" cap="flat" cmpd="sng">
                  <a:solidFill>
                    <a:schemeClr val="tx1"/>
                  </a:solidFill>
                  <a:prstDash val="solid"/>
                  <a:headEnd type="stealth" w="lg" len="lg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  <p:sp>
              <p:nvSpPr>
                <p:cNvPr id="7193" name="Line 61"/>
                <p:cNvSpPr/>
                <p:nvPr/>
              </p:nvSpPr>
              <p:spPr>
                <a:xfrm flipV="1">
                  <a:off x="1466056" y="2636329"/>
                  <a:ext cx="479425" cy="212725"/>
                </a:xfrm>
                <a:prstGeom prst="line">
                  <a:avLst/>
                </a:prstGeom>
                <a:ln w="222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/>
                </a:p>
              </p:txBody>
            </p:sp>
            <p:grpSp>
              <p:nvGrpSpPr>
                <p:cNvPr id="7194" name="Group 23"/>
                <p:cNvGrpSpPr/>
                <p:nvPr/>
              </p:nvGrpSpPr>
              <p:grpSpPr>
                <a:xfrm flipH="1">
                  <a:off x="2961481" y="2690304"/>
                  <a:ext cx="80963" cy="387350"/>
                  <a:chOff x="0" y="0"/>
                  <a:chExt cx="61" cy="294"/>
                </a:xfrm>
              </p:grpSpPr>
              <p:sp>
                <p:nvSpPr>
                  <p:cNvPr id="7202" name="Line 62"/>
                  <p:cNvSpPr/>
                  <p:nvPr/>
                </p:nvSpPr>
                <p:spPr>
                  <a:xfrm rot="-5400000">
                    <a:off x="-86" y="147"/>
                    <a:ext cx="294" cy="0"/>
                  </a:xfrm>
                  <a:prstGeom prst="line">
                    <a:avLst/>
                  </a:prstGeom>
                  <a:ln w="222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  <p:sp>
                <p:nvSpPr>
                  <p:cNvPr id="7203" name="Line 64"/>
                  <p:cNvSpPr/>
                  <p:nvPr/>
                </p:nvSpPr>
                <p:spPr>
                  <a:xfrm rot="-5400000">
                    <a:off x="-75" y="147"/>
                    <a:ext cx="150" cy="0"/>
                  </a:xfrm>
                  <a:prstGeom prst="line">
                    <a:avLst/>
                  </a:prstGeom>
                  <a:ln w="222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/>
                  </a:p>
                </p:txBody>
              </p:sp>
            </p:grpSp>
            <p:sp>
              <p:nvSpPr>
                <p:cNvPr id="7195" name="Oval 60"/>
                <p:cNvSpPr/>
                <p:nvPr/>
              </p:nvSpPr>
              <p:spPr>
                <a:xfrm>
                  <a:off x="1404144" y="2825242"/>
                  <a:ext cx="101600" cy="100013"/>
                </a:xfrm>
                <a:prstGeom prst="ellipse">
                  <a:avLst/>
                </a:prstGeom>
                <a:solidFill>
                  <a:schemeClr val="bg1"/>
                </a:solidFill>
                <a:ln w="222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pPr eaLnBrk="1" hangingPunct="1"/>
                  <a:endParaRPr lang="zh-CN" altLang="en-US">
                    <a:latin typeface="Arial" panose="020B0604020202020204" pitchFamily="34" charset="0"/>
                    <a:ea typeface="黑体" panose="02010609060101010101" pitchFamily="49" charset="-122"/>
                  </a:endParaRPr>
                </a:p>
              </p:txBody>
            </p:sp>
            <p:grpSp>
              <p:nvGrpSpPr>
                <p:cNvPr id="7196" name="Group 27"/>
                <p:cNvGrpSpPr/>
                <p:nvPr/>
              </p:nvGrpSpPr>
              <p:grpSpPr>
                <a:xfrm>
                  <a:off x="2434525" y="0"/>
                  <a:ext cx="612775" cy="533400"/>
                  <a:chOff x="0" y="0"/>
                  <a:chExt cx="612775" cy="533400"/>
                </a:xfrm>
              </p:grpSpPr>
              <p:sp>
                <p:nvSpPr>
                  <p:cNvPr id="7200" name="Oval 56"/>
                  <p:cNvSpPr/>
                  <p:nvPr/>
                </p:nvSpPr>
                <p:spPr>
                  <a:xfrm>
                    <a:off x="0" y="0"/>
                    <a:ext cx="533400" cy="533400"/>
                  </a:xfrm>
                  <a:prstGeom prst="ellipse">
                    <a:avLst/>
                  </a:prstGeom>
                  <a:solidFill>
                    <a:schemeClr val="bg1"/>
                  </a:solidFill>
                  <a:ln w="22225" cap="flat" cmpd="sng">
                    <a:solidFill>
                      <a:schemeClr val="tx1"/>
                    </a:solidFill>
                    <a:prstDash val="solid"/>
                    <a:headEnd type="none" w="med" len="med"/>
                    <a:tailEnd type="none" w="med" len="med"/>
                  </a:ln>
                </p:spPr>
                <p:txBody>
                  <a:bodyPr wrap="none" anchor="ctr"/>
                  <a:lstStyle/>
                  <a:p>
                    <a:pPr eaLnBrk="1" hangingPunct="1"/>
                    <a:endParaRPr lang="zh-CN" altLang="en-US">
                      <a:latin typeface="Arial" panose="020B0604020202020204" pitchFamily="34" charset="0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7201" name="Rectangle 58"/>
                  <p:cNvSpPr/>
                  <p:nvPr/>
                </p:nvSpPr>
                <p:spPr>
                  <a:xfrm>
                    <a:off x="53975" y="42863"/>
                    <a:ext cx="558800" cy="488950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  <p:txBody>
                  <a:bodyPr>
                    <a:spAutoFit/>
                  </a:bodyPr>
                  <a:lstStyle/>
                  <a:p>
                    <a:pPr eaLnBrk="1" hangingPunct="1"/>
                    <a:r>
                      <a:rPr lang="en-US" altLang="zh-CN" sz="2600" b="1">
                        <a:latin typeface="Times New Roman" panose="02020603050405020304" pitchFamily="18" charset="0"/>
                        <a:ea typeface="黑体" panose="02010609060101010101" pitchFamily="49" charset="-122"/>
                      </a:rPr>
                      <a:t>V</a:t>
                    </a:r>
                  </a:p>
                </p:txBody>
              </p:sp>
            </p:grpSp>
            <p:sp>
              <p:nvSpPr>
                <p:cNvPr id="7197" name="Rectangle 67"/>
                <p:cNvSpPr/>
                <p:nvPr/>
              </p:nvSpPr>
              <p:spPr>
                <a:xfrm>
                  <a:off x="3982697" y="1729860"/>
                  <a:ext cx="558800" cy="48895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eaLnBrk="1" hangingPunct="1"/>
                  <a:r>
                    <a:rPr lang="en-US" altLang="zh-CN" sz="2600" b="1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A</a:t>
                  </a:r>
                </a:p>
              </p:txBody>
            </p:sp>
            <p:sp>
              <p:nvSpPr>
                <p:cNvPr id="7198" name="Rectangle 69"/>
                <p:cNvSpPr/>
                <p:nvPr/>
              </p:nvSpPr>
              <p:spPr>
                <a:xfrm>
                  <a:off x="2123281" y="504056"/>
                  <a:ext cx="585788" cy="48895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eaLnBrk="1" hangingPunct="1"/>
                  <a:r>
                    <a:rPr lang="en-US" altLang="zh-CN" sz="2600" b="1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L</a:t>
                  </a:r>
                </a:p>
              </p:txBody>
            </p:sp>
            <p:sp>
              <p:nvSpPr>
                <p:cNvPr id="7199" name="Rectangle 70"/>
                <p:cNvSpPr/>
                <p:nvPr/>
              </p:nvSpPr>
              <p:spPr>
                <a:xfrm>
                  <a:off x="254794" y="369379"/>
                  <a:ext cx="585788" cy="48895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eaLnBrk="1" hangingPunct="1"/>
                  <a:r>
                    <a:rPr lang="en-US" altLang="zh-CN" sz="2600" b="1" i="1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P</a:t>
                  </a:r>
                </a:p>
              </p:txBody>
            </p:sp>
          </p:grpSp>
          <p:sp>
            <p:nvSpPr>
              <p:cNvPr id="7178" name="Text Box 34"/>
              <p:cNvSpPr txBox="1"/>
              <p:nvPr/>
            </p:nvSpPr>
            <p:spPr>
              <a:xfrm>
                <a:off x="2449" y="2500"/>
                <a:ext cx="340" cy="32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800">
                    <a:latin typeface="Times New Roman" panose="02020603050405020304" pitchFamily="18" charset="0"/>
                    <a:ea typeface="黑体" panose="02010609060101010101" pitchFamily="49" charset="-122"/>
                  </a:rPr>
                  <a:t>S</a:t>
                </a:r>
              </a:p>
            </p:txBody>
          </p:sp>
        </p:grpSp>
        <p:sp>
          <p:nvSpPr>
            <p:cNvPr id="7175" name="Oval 36"/>
            <p:cNvSpPr/>
            <p:nvPr/>
          </p:nvSpPr>
          <p:spPr>
            <a:xfrm>
              <a:off x="2812" y="1706"/>
              <a:ext cx="45" cy="46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1" hangingPunct="1"/>
              <a:endParaRPr lang="zh-CN" altLang="en-US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7176" name="Oval 37"/>
            <p:cNvSpPr/>
            <p:nvPr/>
          </p:nvSpPr>
          <p:spPr>
            <a:xfrm>
              <a:off x="3515" y="1706"/>
              <a:ext cx="45" cy="46"/>
            </a:xfrm>
            <a:prstGeom prst="ellipse">
              <a:avLst/>
            </a:prstGeom>
            <a:solidFill>
              <a:schemeClr val="tx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1" hangingPunct="1"/>
              <a:endParaRPr lang="zh-CN" altLang="en-US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7171" name="矩形 36"/>
          <p:cNvSpPr/>
          <p:nvPr/>
        </p:nvSpPr>
        <p:spPr>
          <a:xfrm>
            <a:off x="522288" y="550863"/>
            <a:ext cx="1731962" cy="460375"/>
          </a:xfrm>
          <a:prstGeom prst="rect">
            <a:avLst/>
          </a:prstGeom>
          <a:solidFill>
            <a:srgbClr val="FFFF00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实验电路图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908675" y="1144588"/>
            <a:ext cx="2459038" cy="830263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为什么要加入滑动变阻器？</a:t>
            </a:r>
          </a:p>
        </p:txBody>
      </p:sp>
      <p:sp>
        <p:nvSpPr>
          <p:cNvPr id="40" name="矩形 39"/>
          <p:cNvSpPr/>
          <p:nvPr/>
        </p:nvSpPr>
        <p:spPr>
          <a:xfrm>
            <a:off x="5843588" y="2576513"/>
            <a:ext cx="2740025" cy="157003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j-ea"/>
                <a:cs typeface="+mn-cs"/>
              </a:rPr>
              <a:t>        保护电路和连续改变小灯泡两端的电压使其达到一定值。</a:t>
            </a:r>
          </a:p>
        </p:txBody>
      </p:sp>
    </p:spTree>
    <p:extLst>
      <p:ext uri="{BB962C8B-B14F-4D97-AF65-F5344CB8AC3E}">
        <p14:creationId xmlns:p14="http://schemas.microsoft.com/office/powerpoint/2010/main" val="11038018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/>
          <p:nvPr/>
        </p:nvSpPr>
        <p:spPr>
          <a:xfrm>
            <a:off x="658813" y="1298575"/>
            <a:ext cx="7885112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）移动变阻器的滑片改变小灯泡两端的电压，测量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种不同电压情况下小灯泡的电功率。</a:t>
            </a: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）记录电压值，电流值，同时观察比较灯的亮度有何区别。</a:t>
            </a:r>
          </a:p>
        </p:txBody>
      </p:sp>
      <p:sp>
        <p:nvSpPr>
          <p:cNvPr id="10243" name="Rectangle 2"/>
          <p:cNvSpPr/>
          <p:nvPr/>
        </p:nvSpPr>
        <p:spPr>
          <a:xfrm>
            <a:off x="527050" y="608013"/>
            <a:ext cx="1420813" cy="461962"/>
          </a:xfrm>
          <a:prstGeom prst="rect">
            <a:avLst/>
          </a:prstGeom>
          <a:solidFill>
            <a:srgbClr val="FFFF00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实验要求</a:t>
            </a:r>
            <a:endParaRPr lang="en-US" altLang="zh-CN" sz="2400" b="1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26964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431800" y="1104900"/>
            <a:ext cx="8029575" cy="3430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300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　　（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）将电压表和电流表指针调零，断开开关，按照电路图连接电路，将滑动变阻器滑片放在阻值最大处。</a:t>
            </a: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itchFamily="49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300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　　（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）闭合开关，调节滑动变阻器滑片，使电压表示数依次为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2.5 V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2 V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3 V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，依次记下电压表示数</a:t>
            </a:r>
            <a:r>
              <a:rPr kumimoji="0" lang="en-US" sz="24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U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和对应的电流表示数</a:t>
            </a:r>
            <a:r>
              <a:rPr kumimoji="0" lang="en-US" sz="24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I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，分别将</a:t>
            </a:r>
            <a:r>
              <a:rPr kumimoji="0" lang="en-US" sz="24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U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kumimoji="0" lang="en-US" sz="24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I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记录在表格中；</a:t>
            </a: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3000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　　（</a:t>
            </a: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）观察并比较三次小灯泡的发光情况，将现象记录在表格中。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31800" y="476250"/>
            <a:ext cx="1438275" cy="461963"/>
          </a:xfrm>
          <a:prstGeom prst="rect">
            <a:avLst/>
          </a:prstGeom>
          <a:solidFill>
            <a:srgbClr val="FFFF00"/>
          </a:solidFill>
          <a:ln w="19050">
            <a:solidFill>
              <a:schemeClr val="tx2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实验步骤</a:t>
            </a: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77505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155"/>
          <p:cNvGraphicFramePr>
            <a:graphicFrameLocks noGrp="1"/>
          </p:cNvGraphicFramePr>
          <p:nvPr/>
        </p:nvGraphicFramePr>
        <p:xfrm>
          <a:off x="1312863" y="1925638"/>
          <a:ext cx="7316786" cy="2082800"/>
        </p:xfrm>
        <a:graphic>
          <a:graphicData uri="http://schemas.openxmlformats.org/drawingml/2006/table">
            <a:tbl>
              <a:tblPr/>
              <a:tblGrid>
                <a:gridCol w="951001"/>
                <a:gridCol w="1434099"/>
                <a:gridCol w="1494203"/>
                <a:gridCol w="1510533"/>
                <a:gridCol w="1926950"/>
              </a:tblGrid>
              <a:tr h="520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次数</a:t>
                      </a:r>
                    </a:p>
                  </a:txBody>
                  <a:tcPr marL="91448" marR="91448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电压</a:t>
                      </a:r>
                      <a:r>
                        <a:rPr kumimoji="0" lang="en-US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/V</a:t>
                      </a:r>
                    </a:p>
                  </a:txBody>
                  <a:tcPr marL="91448" marR="91448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电流</a:t>
                      </a:r>
                      <a:r>
                        <a:rPr kumimoji="0" lang="en-US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/A</a:t>
                      </a:r>
                    </a:p>
                  </a:txBody>
                  <a:tcPr marL="91448" marR="91448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发光情况</a:t>
                      </a: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48" marR="91448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电功率</a:t>
                      </a:r>
                      <a:r>
                        <a:rPr kumimoji="0" lang="en-US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/W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48" marR="91448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1448" marR="91448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2.5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48" marR="91448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48" marR="91448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48" marR="91448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48" marR="91448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1448" marR="91448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48" marR="91448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48" marR="91448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48" marR="91448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48" marR="91448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3 </a:t>
                      </a:r>
                    </a:p>
                  </a:txBody>
                  <a:tcPr marL="91448" marR="91448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48" marR="91448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48" marR="91448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48" marR="91448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49" charset="-122"/>
                        <a:cs typeface="Times New Roman" pitchFamily="18" charset="0"/>
                      </a:endParaRPr>
                    </a:p>
                  </a:txBody>
                  <a:tcPr marL="91448" marR="91448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274" name="Rectangle 35"/>
          <p:cNvSpPr/>
          <p:nvPr/>
        </p:nvSpPr>
        <p:spPr>
          <a:xfrm>
            <a:off x="603250" y="1328738"/>
            <a:ext cx="4498975" cy="46196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1" hangingPunct="1"/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小灯泡的额定电压是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_______V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。   </a:t>
            </a:r>
          </a:p>
        </p:txBody>
      </p:sp>
      <p:sp>
        <p:nvSpPr>
          <p:cNvPr id="12323" name="Rectangle 46"/>
          <p:cNvSpPr/>
          <p:nvPr/>
        </p:nvSpPr>
        <p:spPr>
          <a:xfrm>
            <a:off x="3670300" y="1257300"/>
            <a:ext cx="9080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2.5</a:t>
            </a:r>
          </a:p>
        </p:txBody>
      </p:sp>
      <p:sp>
        <p:nvSpPr>
          <p:cNvPr id="10276" name="Rectangle 2"/>
          <p:cNvSpPr/>
          <p:nvPr/>
        </p:nvSpPr>
        <p:spPr>
          <a:xfrm>
            <a:off x="431800" y="730250"/>
            <a:ext cx="1454150" cy="461963"/>
          </a:xfrm>
          <a:prstGeom prst="rect">
            <a:avLst/>
          </a:prstGeom>
          <a:solidFill>
            <a:srgbClr val="FFFF00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实验数据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52888" y="3003550"/>
            <a:ext cx="935038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0.28</a:t>
            </a:r>
            <a:endParaRPr kumimoji="0" lang="zh-CN" altLang="en-US" sz="2400" b="1" kern="1200" cap="none" spc="0" normalizeH="0" baseline="0" noProof="0">
              <a:solidFill>
                <a:srgbClr val="FF0000"/>
              </a:solidFill>
              <a:latin typeface="+mn-lt"/>
              <a:ea typeface="黑体" pitchFamily="49" charset="-122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86225" y="2489200"/>
            <a:ext cx="754063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0.3</a:t>
            </a:r>
            <a:endParaRPr kumimoji="0" lang="zh-CN" altLang="en-US" sz="2400" b="1" kern="1200" cap="none" spc="0" normalizeH="0" baseline="0" noProof="0">
              <a:solidFill>
                <a:srgbClr val="FF0000"/>
              </a:solidFill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97338" y="3581400"/>
            <a:ext cx="877888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0.34</a:t>
            </a:r>
            <a:endParaRPr kumimoji="0" lang="zh-CN" altLang="en-US" sz="2400" b="1" kern="1200" cap="none" spc="0" normalizeH="0" baseline="0" noProof="0">
              <a:solidFill>
                <a:srgbClr val="FF0000"/>
              </a:solidFill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5535613" y="2489200"/>
            <a:ext cx="1039813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defRPr/>
            </a:pPr>
            <a:r>
              <a:rPr kumimoji="0" lang="zh-CN" altLang="en-US" sz="2400" b="1" kern="1200" cap="none" spc="0" normalizeH="0" baseline="0" noProof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正常</a:t>
            </a:r>
          </a:p>
        </p:txBody>
      </p:sp>
      <p:sp>
        <p:nvSpPr>
          <p:cNvPr id="5" name="TextBox 9"/>
          <p:cNvSpPr txBox="1"/>
          <p:nvPr/>
        </p:nvSpPr>
        <p:spPr>
          <a:xfrm>
            <a:off x="5535613" y="3003550"/>
            <a:ext cx="1039813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defRPr/>
            </a:pPr>
            <a:r>
              <a:rPr kumimoji="0" lang="zh-CN" altLang="en-US" sz="2400" b="1" kern="1200" cap="none" spc="0" normalizeH="0" baseline="0" noProof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较暗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535613" y="3517900"/>
            <a:ext cx="1039813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defRPr/>
            </a:pPr>
            <a:r>
              <a:rPr kumimoji="0" lang="zh-CN" altLang="en-US" sz="2400" b="1" kern="1200" cap="none" spc="0" normalizeH="0" baseline="0" noProof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较亮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58063" y="3003550"/>
            <a:ext cx="1017588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0.56</a:t>
            </a:r>
            <a:endParaRPr kumimoji="0" lang="zh-CN" altLang="en-US" sz="2400" b="1" kern="1200" cap="none" spc="0" normalizeH="0" baseline="0" noProof="0">
              <a:solidFill>
                <a:srgbClr val="FF0000"/>
              </a:solidFill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4" name="TextBox 12"/>
          <p:cNvSpPr txBox="1"/>
          <p:nvPr/>
        </p:nvSpPr>
        <p:spPr>
          <a:xfrm>
            <a:off x="7343775" y="2489200"/>
            <a:ext cx="10191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0.75</a:t>
            </a:r>
            <a:endParaRPr kumimoji="0" lang="zh-CN" altLang="en-US" sz="2400" b="1" kern="1200" cap="none" spc="0" normalizeH="0" baseline="0" noProof="0">
              <a:solidFill>
                <a:srgbClr val="FF0000"/>
              </a:solidFill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7358063" y="3517900"/>
            <a:ext cx="1017588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defRPr/>
            </a:pPr>
            <a:r>
              <a:rPr kumimoji="0" lang="en-US" altLang="zh-CN" sz="2400" b="1" kern="1200" cap="none" spc="0" normalizeH="0" baseline="0" noProof="0">
                <a:solidFill>
                  <a:srgbClr val="FF0000"/>
                </a:solidFill>
                <a:latin typeface="+mn-lt"/>
                <a:ea typeface="黑体" panose="02010609060101010101" pitchFamily="49" charset="-122"/>
                <a:cs typeface="+mn-cs"/>
              </a:rPr>
              <a:t>1.02</a:t>
            </a:r>
            <a:endParaRPr kumimoji="0" lang="zh-CN" altLang="en-US" sz="2400" b="1" kern="1200" cap="none" spc="0" normalizeH="0" baseline="0" noProof="0">
              <a:solidFill>
                <a:srgbClr val="FF0000"/>
              </a:solidFill>
              <a:latin typeface="+mn-lt"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66780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23" grpId="0"/>
      <p:bldP spid="6" grpId="0"/>
      <p:bldP spid="7" grpId="0"/>
      <p:bldP spid="8" grpId="0"/>
      <p:bldP spid="4" grpId="0"/>
      <p:bldP spid="5" grpId="0"/>
      <p:bldP spid="11" grpId="0"/>
      <p:bldP spid="12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60"/>
          <p:cNvGraphicFramePr>
            <a:graphicFrameLocks noGrp="1"/>
          </p:cNvGraphicFramePr>
          <p:nvPr/>
        </p:nvGraphicFramePr>
        <p:xfrm>
          <a:off x="1633538" y="1268413"/>
          <a:ext cx="5845176" cy="2708275"/>
        </p:xfrm>
        <a:graphic>
          <a:graphicData uri="http://schemas.openxmlformats.org/drawingml/2006/table">
            <a:tbl>
              <a:tblPr/>
              <a:tblGrid>
                <a:gridCol w="1453131"/>
                <a:gridCol w="1469457"/>
                <a:gridCol w="2922588"/>
              </a:tblGrid>
              <a:tr h="7213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zh-CN" altLang="en-US" sz="2400" b="1" i="0" u="none" strike="noStrike" cap="none" normalizeH="0" baseline="-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= </a:t>
                      </a:r>
                      <a:r>
                        <a:rPr kumimoji="0" lang="en-US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zh-CN" altLang="en-US" sz="2400" b="1" i="0" u="none" strike="noStrike" cap="none" normalizeH="0" baseline="-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额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3" marR="91433" marT="45729" marB="45729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kumimoji="0" lang="zh-CN" altLang="en-US" sz="2400" b="1" i="0" u="none" strike="noStrike" cap="none" normalizeH="0" baseline="-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=</a:t>
                      </a:r>
                      <a:r>
                        <a:rPr kumimoji="0" lang="en-US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kumimoji="0" lang="zh-CN" altLang="en-US" sz="2400" b="1" i="0" u="none" strike="noStrike" cap="none" normalizeH="0" baseline="-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额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3" marR="91433" marT="45729" marB="45729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灯正常发光</a:t>
                      </a:r>
                    </a:p>
                  </a:txBody>
                  <a:tcPr marL="91433" marR="91433" marT="45729" marB="45729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57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zh-CN" altLang="en-US" sz="2400" b="1" i="0" u="none" strike="noStrike" cap="none" normalizeH="0" baseline="-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＜</a:t>
                      </a:r>
                      <a:r>
                        <a:rPr kumimoji="0" lang="en-US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zh-CN" altLang="en-US" sz="2400" b="1" i="0" u="none" strike="noStrike" cap="none" normalizeH="0" baseline="-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额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3" marR="91433" marT="45729" marB="45729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kumimoji="0" lang="zh-CN" altLang="en-US" sz="2400" b="1" i="0" u="none" strike="noStrike" cap="none" normalizeH="0" baseline="-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kumimoji="0" lang="en-US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kumimoji="0" lang="zh-CN" altLang="en-US" sz="2400" b="1" i="0" u="none" strike="noStrike" cap="none" normalizeH="0" baseline="-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额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3" marR="91433" marT="45729" marB="45729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灯比正常发光</a:t>
                      </a: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_____</a:t>
                      </a:r>
                    </a:p>
                  </a:txBody>
                  <a:tcPr marL="91433" marR="91433" marT="45729" marB="45729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41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zh-CN" altLang="en-US" sz="2400" b="1" i="0" u="none" strike="noStrike" cap="none" normalizeH="0" baseline="-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＞</a:t>
                      </a:r>
                      <a:r>
                        <a:rPr kumimoji="0" lang="en-US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kumimoji="0" lang="zh-CN" altLang="en-US" sz="2400" b="1" i="0" u="none" strike="noStrike" cap="none" normalizeH="0" baseline="-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额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3" marR="91433" marT="45729" marB="45729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kumimoji="0" lang="zh-CN" altLang="en-US" sz="2400" b="1" i="0" u="none" strike="noStrike" cap="none" normalizeH="0" baseline="-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</a:t>
                      </a: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kumimoji="0" lang="en-US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kumimoji="0" lang="zh-CN" altLang="en-US" sz="2400" b="1" i="0" u="none" strike="noStrike" cap="none" normalizeH="0" baseline="-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额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3" marR="91433" marT="45729" marB="45729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灯比正常发光</a:t>
                      </a: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_____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灯有可能被</a:t>
                      </a:r>
                      <a:r>
                        <a:rPr kumimoji="0" 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______</a:t>
                      </a:r>
                    </a:p>
                  </a:txBody>
                  <a:tcPr marL="91433" marR="91433" marT="45729" marB="45729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Text Box 21"/>
          <p:cNvSpPr txBox="1"/>
          <p:nvPr/>
        </p:nvSpPr>
        <p:spPr>
          <a:xfrm>
            <a:off x="3546475" y="2139950"/>
            <a:ext cx="7429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＜</a:t>
            </a:r>
          </a:p>
        </p:txBody>
      </p:sp>
      <p:sp>
        <p:nvSpPr>
          <p:cNvPr id="10" name="Text Box 22"/>
          <p:cNvSpPr txBox="1"/>
          <p:nvPr/>
        </p:nvSpPr>
        <p:spPr>
          <a:xfrm>
            <a:off x="3581400" y="3162300"/>
            <a:ext cx="674688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＞</a:t>
            </a:r>
          </a:p>
        </p:txBody>
      </p:sp>
      <p:sp>
        <p:nvSpPr>
          <p:cNvPr id="13" name="Text Box 23"/>
          <p:cNvSpPr txBox="1"/>
          <p:nvPr/>
        </p:nvSpPr>
        <p:spPr>
          <a:xfrm>
            <a:off x="6642100" y="2105025"/>
            <a:ext cx="525463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暗</a:t>
            </a:r>
          </a:p>
        </p:txBody>
      </p:sp>
      <p:sp>
        <p:nvSpPr>
          <p:cNvPr id="16" name="Text Box 24"/>
          <p:cNvSpPr txBox="1"/>
          <p:nvPr/>
        </p:nvSpPr>
        <p:spPr>
          <a:xfrm>
            <a:off x="6594475" y="2846388"/>
            <a:ext cx="46355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亮</a:t>
            </a:r>
          </a:p>
        </p:txBody>
      </p:sp>
      <p:sp>
        <p:nvSpPr>
          <p:cNvPr id="17" name="Text Box 25"/>
          <p:cNvSpPr txBox="1"/>
          <p:nvPr/>
        </p:nvSpPr>
        <p:spPr>
          <a:xfrm>
            <a:off x="6262688" y="3402013"/>
            <a:ext cx="803275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烧毁</a:t>
            </a:r>
          </a:p>
        </p:txBody>
      </p:sp>
      <p:sp>
        <p:nvSpPr>
          <p:cNvPr id="11289" name="Rectangle 2"/>
          <p:cNvSpPr/>
          <p:nvPr/>
        </p:nvSpPr>
        <p:spPr>
          <a:xfrm>
            <a:off x="431800" y="500063"/>
            <a:ext cx="2670175" cy="460375"/>
          </a:xfrm>
          <a:prstGeom prst="rect">
            <a:avLst/>
          </a:prstGeom>
          <a:solidFill>
            <a:srgbClr val="FFFF00"/>
          </a:soli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分析数据得出结论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87154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3" grpId="0"/>
      <p:bldP spid="16" grpId="0"/>
      <p:bldP spid="1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TEM_CNT" val="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8e57999-745b-422d-b0b4-4138921a5838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15289335-58d2-4cd8-8bd4-e2bcd5f18a49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1997</Words>
  <Application>Microsoft Office PowerPoint</Application>
  <PresentationFormat>全屏显示(16:9)</PresentationFormat>
  <Paragraphs>170</Paragraphs>
  <Slides>25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Office 主题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5</cp:revision>
  <dcterms:created xsi:type="dcterms:W3CDTF">2020-09-07T12:55:39Z</dcterms:created>
  <dcterms:modified xsi:type="dcterms:W3CDTF">2020-09-07T13:07:08Z</dcterms:modified>
</cp:coreProperties>
</file>